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58400" cy="7772400"/>
  <p:notesSz cx="9309100" cy="70532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79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714750" y="457199"/>
            <a:ext cx="2914650" cy="7002893"/>
          </a:xfrm>
          <a:custGeom>
            <a:avLst/>
            <a:gdLst/>
            <a:ahLst/>
            <a:cxnLst/>
            <a:rect l="l" t="t" r="r" b="b"/>
            <a:pathLst>
              <a:path w="2914650" h="5886450">
                <a:moveTo>
                  <a:pt x="2914650" y="0"/>
                </a:moveTo>
                <a:lnTo>
                  <a:pt x="0" y="0"/>
                </a:lnTo>
                <a:lnTo>
                  <a:pt x="0" y="5886450"/>
                </a:lnTo>
                <a:lnTo>
                  <a:pt x="2914650" y="5886450"/>
                </a:lnTo>
                <a:lnTo>
                  <a:pt x="2914650" y="0"/>
                </a:lnTo>
                <a:close/>
              </a:path>
            </a:pathLst>
          </a:custGeom>
          <a:solidFill>
            <a:srgbClr val="E8EEE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4" name="object 4"/>
          <p:cNvGrpSpPr/>
          <p:nvPr/>
        </p:nvGrpSpPr>
        <p:grpSpPr>
          <a:xfrm>
            <a:off x="7086600" y="483869"/>
            <a:ext cx="2694940" cy="7100418"/>
            <a:chOff x="7086600" y="483869"/>
            <a:chExt cx="2694940" cy="7100418"/>
          </a:xfrm>
        </p:grpSpPr>
        <p:sp>
          <p:nvSpPr>
            <p:cNvPr id="5" name="object 5"/>
            <p:cNvSpPr/>
            <p:nvPr/>
          </p:nvSpPr>
          <p:spPr>
            <a:xfrm>
              <a:off x="7086600" y="2581757"/>
              <a:ext cx="2694940" cy="5002530"/>
            </a:xfrm>
            <a:custGeom>
              <a:avLst/>
              <a:gdLst/>
              <a:ahLst/>
              <a:cxnLst/>
              <a:rect l="l" t="t" r="r" b="b"/>
              <a:pathLst>
                <a:path w="2694940" h="5002530">
                  <a:moveTo>
                    <a:pt x="2694940" y="0"/>
                  </a:moveTo>
                  <a:lnTo>
                    <a:pt x="0" y="0"/>
                  </a:lnTo>
                  <a:lnTo>
                    <a:pt x="0" y="5002276"/>
                  </a:lnTo>
                  <a:lnTo>
                    <a:pt x="2694940" y="5002276"/>
                  </a:lnTo>
                  <a:lnTo>
                    <a:pt x="2694940" y="0"/>
                  </a:lnTo>
                  <a:close/>
                </a:path>
              </a:pathLst>
            </a:custGeom>
            <a:solidFill>
              <a:srgbClr val="E8EEE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7086600" y="7094333"/>
              <a:ext cx="2514600" cy="365760"/>
            </a:xfrm>
            <a:custGeom>
              <a:avLst/>
              <a:gdLst/>
              <a:ahLst/>
              <a:cxnLst/>
              <a:rect l="l" t="t" r="r" b="b"/>
              <a:pathLst>
                <a:path w="2514600" h="365759">
                  <a:moveTo>
                    <a:pt x="2514600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2514600" y="365759"/>
                  </a:lnTo>
                  <a:lnTo>
                    <a:pt x="2514600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7086600" y="483869"/>
              <a:ext cx="2694940" cy="1925320"/>
            </a:xfrm>
            <a:custGeom>
              <a:avLst/>
              <a:gdLst/>
              <a:ahLst/>
              <a:cxnLst/>
              <a:rect l="l" t="t" r="r" b="b"/>
              <a:pathLst>
                <a:path w="2694940" h="1925320">
                  <a:moveTo>
                    <a:pt x="2694940" y="0"/>
                  </a:moveTo>
                  <a:lnTo>
                    <a:pt x="0" y="0"/>
                  </a:lnTo>
                  <a:lnTo>
                    <a:pt x="0" y="1925192"/>
                  </a:lnTo>
                  <a:lnTo>
                    <a:pt x="2694940" y="1925192"/>
                  </a:lnTo>
                  <a:lnTo>
                    <a:pt x="2694940" y="0"/>
                  </a:lnTo>
                  <a:close/>
                </a:path>
              </a:pathLst>
            </a:custGeom>
            <a:solidFill>
              <a:srgbClr val="D1DFD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53943" y="1342141"/>
            <a:ext cx="2694940" cy="493282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60000" marR="196850">
              <a:lnSpc>
                <a:spcPts val="1910"/>
              </a:lnSpc>
              <a:spcBef>
                <a:spcPts val="45"/>
              </a:spcBef>
            </a:pPr>
            <a:r>
              <a:rPr sz="1400" b="1" spc="40" dirty="0">
                <a:solidFill>
                  <a:srgbClr val="698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</a:t>
            </a:r>
            <a:r>
              <a:rPr lang="es-CL" sz="1400" b="1" spc="40" dirty="0">
                <a:solidFill>
                  <a:srgbClr val="698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             TRAMITACION DE </a:t>
            </a:r>
            <a:r>
              <a:rPr sz="1400" b="1" spc="25" dirty="0">
                <a:solidFill>
                  <a:srgbClr val="698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LICENCIAS </a:t>
            </a:r>
            <a:r>
              <a:rPr sz="1400" b="1" spc="50" dirty="0">
                <a:solidFill>
                  <a:srgbClr val="698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MEDICAS</a:t>
            </a:r>
            <a:r>
              <a:rPr lang="es-ES" sz="1400" b="1" spc="50" dirty="0">
                <a:solidFill>
                  <a:srgbClr val="6982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(LM)</a:t>
            </a:r>
            <a:endParaRPr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r>
              <a:rPr lang="es-CL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DECRETO N°3/ 1984 MINSAL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6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rebuchet MS"/>
              <a:cs typeface="Trebuchet MS"/>
            </a:endParaRPr>
          </a:p>
          <a:p>
            <a:pPr marL="213995" marR="407034" algn="ctr">
              <a:lnSpc>
                <a:spcPct val="98300"/>
              </a:lnSpc>
            </a:pPr>
            <a:r>
              <a:rPr sz="1100" b="1" spc="-5" dirty="0">
                <a:solidFill>
                  <a:srgbClr val="698283"/>
                </a:solidFill>
                <a:latin typeface="Georgia"/>
                <a:cs typeface="Georgia"/>
              </a:rPr>
              <a:t>SUBDIRECCION GESTION</a:t>
            </a:r>
            <a:r>
              <a:rPr sz="1100" b="1" spc="-50" dirty="0">
                <a:solidFill>
                  <a:srgbClr val="698283"/>
                </a:solidFill>
                <a:latin typeface="Georgia"/>
                <a:cs typeface="Georgia"/>
              </a:rPr>
              <a:t> </a:t>
            </a:r>
            <a:r>
              <a:rPr sz="1100" b="1" dirty="0">
                <a:solidFill>
                  <a:srgbClr val="698283"/>
                </a:solidFill>
                <a:latin typeface="Georgia"/>
                <a:cs typeface="Georgia"/>
              </a:rPr>
              <a:t>Y  DESARROLLO DE </a:t>
            </a:r>
            <a:r>
              <a:rPr sz="1100" b="1" spc="-10" dirty="0">
                <a:solidFill>
                  <a:srgbClr val="698283"/>
                </a:solidFill>
                <a:latin typeface="Georgia"/>
                <a:cs typeface="Georgia"/>
              </a:rPr>
              <a:t>LAS  </a:t>
            </a:r>
            <a:r>
              <a:rPr sz="1100" b="1" spc="-5" dirty="0">
                <a:solidFill>
                  <a:srgbClr val="698283"/>
                </a:solidFill>
                <a:latin typeface="Georgia"/>
                <a:cs typeface="Georgia"/>
              </a:rPr>
              <a:t>PERSONAS</a:t>
            </a:r>
            <a:endParaRPr sz="1100" dirty="0">
              <a:latin typeface="Georgia"/>
              <a:cs typeface="Georg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161318" y="483869"/>
            <a:ext cx="2514600" cy="5688998"/>
            <a:chOff x="7086600" y="499668"/>
            <a:chExt cx="2514600" cy="5688998"/>
          </a:xfrm>
        </p:grpSpPr>
        <p:sp>
          <p:nvSpPr>
            <p:cNvPr id="11" name="object 11"/>
            <p:cNvSpPr/>
            <p:nvPr/>
          </p:nvSpPr>
          <p:spPr>
            <a:xfrm>
              <a:off x="7086600" y="2357247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6350">
              <a:solidFill>
                <a:srgbClr val="7D9C9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12"/>
            <p:cNvSpPr/>
            <p:nvPr/>
          </p:nvSpPr>
          <p:spPr>
            <a:xfrm>
              <a:off x="8138160" y="2151506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80">
                  <a:moveTo>
                    <a:pt x="205740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39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58553" y="406048"/>
                  </a:lnTo>
                  <a:lnTo>
                    <a:pt x="205740" y="411479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8138160" y="2151506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80">
                  <a:moveTo>
                    <a:pt x="205740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39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26579" y="394624"/>
                  </a:lnTo>
                  <a:lnTo>
                    <a:pt x="158553" y="406048"/>
                  </a:lnTo>
                  <a:lnTo>
                    <a:pt x="205740" y="411479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40" y="0"/>
                  </a:lnTo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8219694" y="2232533"/>
              <a:ext cx="248920" cy="249554"/>
            </a:xfrm>
            <a:custGeom>
              <a:avLst/>
              <a:gdLst/>
              <a:ahLst/>
              <a:cxnLst/>
              <a:rect l="l" t="t" r="r" b="b"/>
              <a:pathLst>
                <a:path w="248920" h="249555">
                  <a:moveTo>
                    <a:pt x="124205" y="0"/>
                  </a:moveTo>
                  <a:lnTo>
                    <a:pt x="75866" y="9806"/>
                  </a:lnTo>
                  <a:lnTo>
                    <a:pt x="36385" y="36544"/>
                  </a:lnTo>
                  <a:lnTo>
                    <a:pt x="9763" y="76188"/>
                  </a:lnTo>
                  <a:lnTo>
                    <a:pt x="0" y="124713"/>
                  </a:lnTo>
                  <a:lnTo>
                    <a:pt x="9763" y="173239"/>
                  </a:lnTo>
                  <a:lnTo>
                    <a:pt x="36385" y="212883"/>
                  </a:lnTo>
                  <a:lnTo>
                    <a:pt x="75866" y="239621"/>
                  </a:lnTo>
                  <a:lnTo>
                    <a:pt x="124205" y="249427"/>
                  </a:lnTo>
                  <a:lnTo>
                    <a:pt x="172545" y="239621"/>
                  </a:lnTo>
                  <a:lnTo>
                    <a:pt x="212026" y="212883"/>
                  </a:lnTo>
                  <a:lnTo>
                    <a:pt x="238648" y="173239"/>
                  </a:lnTo>
                  <a:lnTo>
                    <a:pt x="248411" y="124713"/>
                  </a:lnTo>
                  <a:lnTo>
                    <a:pt x="238648" y="76188"/>
                  </a:lnTo>
                  <a:lnTo>
                    <a:pt x="212026" y="36544"/>
                  </a:lnTo>
                  <a:lnTo>
                    <a:pt x="172545" y="9806"/>
                  </a:lnTo>
                  <a:lnTo>
                    <a:pt x="124205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8188960" y="2202434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80">
                  <a:moveTo>
                    <a:pt x="154940" y="0"/>
                  </a:moveTo>
                  <a:lnTo>
                    <a:pt x="105956" y="7895"/>
                  </a:lnTo>
                  <a:lnTo>
                    <a:pt x="63422" y="29878"/>
                  </a:lnTo>
                  <a:lnTo>
                    <a:pt x="29886" y="63395"/>
                  </a:lnTo>
                  <a:lnTo>
                    <a:pt x="7896" y="105891"/>
                  </a:lnTo>
                  <a:lnTo>
                    <a:pt x="0" y="154812"/>
                  </a:lnTo>
                  <a:lnTo>
                    <a:pt x="7896" y="203734"/>
                  </a:lnTo>
                  <a:lnTo>
                    <a:pt x="29886" y="246230"/>
                  </a:lnTo>
                  <a:lnTo>
                    <a:pt x="63422" y="279747"/>
                  </a:lnTo>
                  <a:lnTo>
                    <a:pt x="105956" y="301730"/>
                  </a:lnTo>
                  <a:lnTo>
                    <a:pt x="154940" y="309625"/>
                  </a:lnTo>
                  <a:lnTo>
                    <a:pt x="203923" y="301730"/>
                  </a:lnTo>
                  <a:lnTo>
                    <a:pt x="246457" y="279747"/>
                  </a:lnTo>
                  <a:lnTo>
                    <a:pt x="279993" y="246230"/>
                  </a:lnTo>
                  <a:lnTo>
                    <a:pt x="301983" y="203734"/>
                  </a:lnTo>
                  <a:lnTo>
                    <a:pt x="309880" y="154812"/>
                  </a:lnTo>
                  <a:lnTo>
                    <a:pt x="301983" y="105891"/>
                  </a:lnTo>
                  <a:lnTo>
                    <a:pt x="279993" y="63395"/>
                  </a:lnTo>
                  <a:lnTo>
                    <a:pt x="246457" y="29878"/>
                  </a:lnTo>
                  <a:lnTo>
                    <a:pt x="203923" y="7895"/>
                  </a:lnTo>
                  <a:lnTo>
                    <a:pt x="154940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7222617" y="499668"/>
              <a:ext cx="813752" cy="8583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7213946" y="3179020"/>
              <a:ext cx="2307590" cy="3009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/>
          <p:nvPr/>
        </p:nvSpPr>
        <p:spPr>
          <a:xfrm>
            <a:off x="3714750" y="457174"/>
            <a:ext cx="2914650" cy="7003415"/>
          </a:xfrm>
          <a:custGeom>
            <a:avLst/>
            <a:gdLst/>
            <a:ahLst/>
            <a:cxnLst/>
            <a:rect l="l" t="t" r="r" b="b"/>
            <a:pathLst>
              <a:path w="2914650" h="7003415">
                <a:moveTo>
                  <a:pt x="0" y="7002907"/>
                </a:moveTo>
                <a:lnTo>
                  <a:pt x="2914650" y="7002907"/>
                </a:lnTo>
                <a:lnTo>
                  <a:pt x="2914650" y="0"/>
                </a:lnTo>
                <a:lnTo>
                  <a:pt x="0" y="0"/>
                </a:lnTo>
                <a:lnTo>
                  <a:pt x="0" y="7002907"/>
                </a:lnTo>
                <a:close/>
              </a:path>
            </a:pathLst>
          </a:custGeom>
          <a:ln w="12700">
            <a:solidFill>
              <a:srgbClr val="8BACA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 txBox="1"/>
          <p:nvPr/>
        </p:nvSpPr>
        <p:spPr>
          <a:xfrm>
            <a:off x="3987403" y="6148622"/>
            <a:ext cx="2307590" cy="61420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27965" marR="5080" indent="-227965" algn="just">
              <a:lnSpc>
                <a:spcPct val="108000"/>
              </a:lnSpc>
              <a:spcBef>
                <a:spcPts val="110"/>
              </a:spcBef>
              <a:buSzPct val="83333"/>
              <a:buFont typeface="Symbol"/>
              <a:buChar char=""/>
              <a:tabLst>
                <a:tab pos="227965" algn="l"/>
                <a:tab pos="228600" algn="l"/>
              </a:tabLst>
            </a:pPr>
            <a:r>
              <a:rPr lang="es-CL" sz="900" dirty="0">
                <a:solidFill>
                  <a:srgbClr val="698283"/>
                </a:solidFill>
                <a:latin typeface="Arial"/>
                <a:cs typeface="Arial"/>
              </a:rPr>
              <a:t>El funcionario deberá realizar el seguimiento de su LM accediendo</a:t>
            </a:r>
            <a:r>
              <a:rPr sz="900" spc="-5" dirty="0">
                <a:solidFill>
                  <a:srgbClr val="698283"/>
                </a:solidFill>
                <a:latin typeface="Arial"/>
                <a:cs typeface="Arial"/>
              </a:rPr>
              <a:t> con </a:t>
            </a:r>
            <a:r>
              <a:rPr lang="es-CL" sz="900" spc="-5" dirty="0">
                <a:solidFill>
                  <a:srgbClr val="698283"/>
                </a:solidFill>
                <a:latin typeface="Arial"/>
                <a:cs typeface="Arial"/>
              </a:rPr>
              <a:t>su </a:t>
            </a:r>
            <a:r>
              <a:rPr sz="900" spc="-5" dirty="0">
                <a:solidFill>
                  <a:srgbClr val="698283"/>
                </a:solidFill>
                <a:latin typeface="Arial"/>
                <a:cs typeface="Arial"/>
              </a:rPr>
              <a:t>clave  única, </a:t>
            </a:r>
            <a:r>
              <a:rPr sz="900" dirty="0">
                <a:solidFill>
                  <a:srgbClr val="698283"/>
                </a:solidFill>
                <a:latin typeface="Arial"/>
                <a:cs typeface="Arial"/>
              </a:rPr>
              <a:t>o </a:t>
            </a:r>
            <a:r>
              <a:rPr sz="900" spc="-5" dirty="0">
                <a:solidFill>
                  <a:srgbClr val="698283"/>
                </a:solidFill>
                <a:latin typeface="Arial"/>
                <a:cs typeface="Arial"/>
              </a:rPr>
              <a:t>en </a:t>
            </a:r>
            <a:r>
              <a:rPr sz="900" dirty="0">
                <a:solidFill>
                  <a:srgbClr val="698283"/>
                </a:solidFill>
                <a:latin typeface="Arial"/>
                <a:cs typeface="Arial"/>
              </a:rPr>
              <a:t>forma </a:t>
            </a:r>
            <a:r>
              <a:rPr sz="900" spc="-5" dirty="0">
                <a:solidFill>
                  <a:srgbClr val="698283"/>
                </a:solidFill>
                <a:latin typeface="Arial"/>
                <a:cs typeface="Arial"/>
              </a:rPr>
              <a:t>directa</a:t>
            </a:r>
            <a:r>
              <a:rPr sz="900" spc="-55" dirty="0">
                <a:solidFill>
                  <a:srgbClr val="698283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698283"/>
                </a:solidFill>
                <a:latin typeface="Arial"/>
                <a:cs typeface="Arial"/>
              </a:rPr>
              <a:t>con</a:t>
            </a:r>
            <a:endParaRPr sz="900" dirty="0">
              <a:latin typeface="Arial"/>
              <a:cs typeface="Arial"/>
            </a:endParaRPr>
          </a:p>
          <a:p>
            <a:pPr marL="228600" algn="just">
              <a:lnSpc>
                <a:spcPct val="100000"/>
              </a:lnSpc>
              <a:spcBef>
                <a:spcPts val="120"/>
              </a:spcBef>
            </a:pPr>
            <a:r>
              <a:rPr lang="es-CL" sz="900" dirty="0">
                <a:solidFill>
                  <a:srgbClr val="698283"/>
                </a:solidFill>
                <a:latin typeface="Arial"/>
                <a:cs typeface="Arial"/>
              </a:rPr>
              <a:t>s</a:t>
            </a:r>
            <a:r>
              <a:rPr sz="900" dirty="0">
                <a:solidFill>
                  <a:srgbClr val="698283"/>
                </a:solidFill>
                <a:latin typeface="Arial"/>
                <a:cs typeface="Arial"/>
              </a:rPr>
              <a:t>u rut y </a:t>
            </a:r>
            <a:r>
              <a:rPr sz="900" spc="-5" dirty="0">
                <a:solidFill>
                  <a:srgbClr val="698283"/>
                </a:solidFill>
                <a:latin typeface="Arial"/>
                <a:cs typeface="Arial"/>
              </a:rPr>
              <a:t>N° </a:t>
            </a:r>
            <a:r>
              <a:rPr sz="900" dirty="0">
                <a:solidFill>
                  <a:srgbClr val="698283"/>
                </a:solidFill>
                <a:latin typeface="Arial"/>
                <a:cs typeface="Arial"/>
              </a:rPr>
              <a:t>folio</a:t>
            </a:r>
            <a:r>
              <a:rPr sz="900" spc="-45" dirty="0">
                <a:solidFill>
                  <a:srgbClr val="698283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698283"/>
                </a:solidFill>
                <a:latin typeface="Arial"/>
                <a:cs typeface="Arial"/>
              </a:rPr>
              <a:t>LM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2968" y="457174"/>
            <a:ext cx="2903855" cy="5632055"/>
          </a:xfrm>
          <a:prstGeom prst="rect">
            <a:avLst/>
          </a:prstGeom>
          <a:ln w="12700">
            <a:solidFill>
              <a:srgbClr val="8BACA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8915">
              <a:lnSpc>
                <a:spcPct val="100000"/>
              </a:lnSpc>
            </a:pPr>
            <a:r>
              <a:rPr sz="900" b="1" spc="-5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r>
              <a:rPr sz="9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LEGALES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s-C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7515" marR="259079" indent="-228600" algn="just">
              <a:lnSpc>
                <a:spcPct val="111700"/>
              </a:lnSpc>
              <a:spcBef>
                <a:spcPts val="5"/>
              </a:spcBef>
              <a:buFont typeface="Courier New" panose="02070309020205020404" pitchFamily="49" charset="0"/>
              <a:buChar char="o"/>
              <a:tabLst>
                <a:tab pos="438150" algn="l"/>
              </a:tabLst>
            </a:pP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Ley </a:t>
            </a:r>
            <a:r>
              <a:rPr lang="es-CL"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Nº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 18.834, sobre Estatuto Administrativo. 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(Art. 111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) La licencia médica es el derecho a ausentarse o reducir la jornada laboral para restablecer la salud, por prescripción médica, autorizada por COMPIN o ISAPRE, en su caso, con goce del total de las remuneraciones.</a:t>
            </a:r>
            <a:endParaRPr lang="es-CL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7515" marR="260350" indent="-228600" algn="just">
              <a:lnSpc>
                <a:spcPct val="112000"/>
              </a:lnSpc>
              <a:spcBef>
                <a:spcPts val="745"/>
              </a:spcBef>
              <a:buFont typeface="Courier New" panose="02070309020205020404" pitchFamily="49" charset="0"/>
              <a:buChar char="o"/>
              <a:tabLst>
                <a:tab pos="438150" algn="l"/>
              </a:tabLst>
            </a:pPr>
            <a:r>
              <a:rPr lang="es-ES" sz="900" spc="-5" dirty="0">
                <a:latin typeface="Arial" panose="020B0604020202020204" pitchFamily="34" charset="0"/>
                <a:cs typeface="Arial" panose="020B0604020202020204" pitchFamily="34" charset="0"/>
              </a:rPr>
              <a:t>Dto. </a:t>
            </a:r>
            <a:r>
              <a:rPr lang="es-ES"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Nº</a:t>
            </a:r>
            <a:r>
              <a:rPr lang="es-ES" sz="900" spc="-5" dirty="0">
                <a:latin typeface="Arial" panose="020B0604020202020204" pitchFamily="34" charset="0"/>
                <a:cs typeface="Arial" panose="020B0604020202020204" pitchFamily="34" charset="0"/>
              </a:rPr>
              <a:t> 3/1984, MINSAL. (Art. 63) La devolución o reintegro de las remuneraciones o subsidios indebidamente percibidos por el beneficiario de una licencia no autorizada, rechazada o invalida, es obligatorio.</a:t>
            </a:r>
          </a:p>
          <a:p>
            <a:pPr marL="437515" marR="260350" indent="-228600" algn="just">
              <a:lnSpc>
                <a:spcPct val="112000"/>
              </a:lnSpc>
              <a:spcBef>
                <a:spcPts val="745"/>
              </a:spcBef>
              <a:buFont typeface="Courier New" panose="02070309020205020404" pitchFamily="49" charset="0"/>
              <a:buChar char="o"/>
              <a:tabLst>
                <a:tab pos="438150" algn="l"/>
              </a:tabLst>
            </a:pP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Dictamen N° 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54576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/2009, 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058485/2011, 033275/2019 </a:t>
            </a:r>
            <a:r>
              <a:rPr lang="es-MX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C.G.R.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Procede descuento 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remuneraciones por LM</a:t>
            </a:r>
            <a:r>
              <a:rPr sz="9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rechazada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sz="9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7515" marR="259079" indent="-228600" algn="just">
              <a:lnSpc>
                <a:spcPct val="111700"/>
              </a:lnSpc>
              <a:spcBef>
                <a:spcPts val="750"/>
              </a:spcBef>
              <a:buClr>
                <a:srgbClr val="A6A6A6"/>
              </a:buClr>
              <a:buFont typeface="Courier New" panose="02070309020205020404" pitchFamily="49" charset="0"/>
              <a:buChar char="o"/>
              <a:tabLst>
                <a:tab pos="438150" algn="l"/>
              </a:tabLst>
            </a:pP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s-MX" sz="900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tamen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N° 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12117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/2017 </a:t>
            </a:r>
            <a:r>
              <a:rPr lang="es-MX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C.G.R.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Monto a reintegrar  por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LM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rechazada o reducida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se 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calcula sobre renta </a:t>
            </a:r>
            <a:r>
              <a:rPr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bruta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percibid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a.  Dicho descuento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no se encuentra  afecto a límite legal.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7515" marR="257810" indent="-228600" algn="just">
              <a:lnSpc>
                <a:spcPct val="111800"/>
              </a:lnSpc>
              <a:spcBef>
                <a:spcPts val="730"/>
              </a:spcBef>
              <a:buClr>
                <a:srgbClr val="A6A6A6"/>
              </a:buClr>
              <a:buFont typeface="Courier New" panose="02070309020205020404" pitchFamily="49" charset="0"/>
              <a:buChar char="o"/>
              <a:tabLst>
                <a:tab pos="438150" algn="l"/>
              </a:tabLst>
            </a:pP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Dictamen N°</a:t>
            </a:r>
            <a:r>
              <a:rPr lang="es-CL" sz="900" spc="-5" dirty="0"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56059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/2016, 033275/2019 </a:t>
            </a:r>
            <a:r>
              <a:rPr lang="es-MX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C.G.R.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 Empleadores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solo  pueden </a:t>
            </a:r>
            <a:r>
              <a:rPr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spc="-5" dirty="0">
                <a:latin typeface="Arial" panose="020B0604020202020204" pitchFamily="34" charset="0"/>
                <a:cs typeface="Arial" panose="020B0604020202020204" pitchFamily="34" charset="0"/>
              </a:rPr>
              <a:t>descuento por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LM </a:t>
            </a:r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rechazada o reducida,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" dirty="0" err="1">
                <a:latin typeface="Arial" panose="020B0604020202020204" pitchFamily="34" charset="0"/>
                <a:cs typeface="Arial" panose="020B0604020202020204" pitchFamily="34" charset="0"/>
              </a:rPr>
              <a:t>desde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900" spc="-5" dirty="0">
                <a:latin typeface="Arial" panose="020B0604020202020204" pitchFamily="34" charset="0"/>
                <a:cs typeface="Arial" panose="020B0604020202020204" pitchFamily="34" charset="0"/>
              </a:rPr>
              <a:t>la ratificación por 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COMPIN respectiva, o luego de transcurrido el plazo para apelar</a:t>
            </a:r>
            <a:r>
              <a:rPr lang="es-CL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37515" marR="257810" indent="-228600" algn="just">
              <a:lnSpc>
                <a:spcPct val="111800"/>
              </a:lnSpc>
              <a:spcBef>
                <a:spcPts val="730"/>
              </a:spcBef>
              <a:buClr>
                <a:srgbClr val="A6A6A6"/>
              </a:buClr>
              <a:buFont typeface="Symbol"/>
              <a:buChar char=""/>
              <a:tabLst>
                <a:tab pos="438150" algn="l"/>
              </a:tabLst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1367" y="730249"/>
            <a:ext cx="1448100" cy="626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7900"/>
              </a:lnSpc>
              <a:spcBef>
                <a:spcPts val="95"/>
              </a:spcBef>
            </a:pP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https://  </a:t>
            </a:r>
            <a:r>
              <a:rPr sz="1200" spc="-10" dirty="0">
                <a:solidFill>
                  <a:srgbClr val="4A5064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ili</a:t>
            </a:r>
            <a:r>
              <a:rPr sz="1200" spc="5" dirty="0">
                <a:solidFill>
                  <a:srgbClr val="4A5064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e</a:t>
            </a:r>
            <a:r>
              <a:rPr sz="1200" spc="-15" dirty="0">
                <a:solidFill>
                  <a:srgbClr val="4A5064"/>
                </a:solidFill>
                <a:latin typeface="Arial"/>
                <a:cs typeface="Arial"/>
              </a:rPr>
              <a:t>n</a:t>
            </a:r>
            <a:r>
              <a:rPr sz="1200" dirty="0">
                <a:solidFill>
                  <a:srgbClr val="4A5064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ia</a:t>
            </a:r>
            <a:r>
              <a:rPr sz="1200" spc="-10" dirty="0">
                <a:solidFill>
                  <a:srgbClr val="4A5064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ed</a:t>
            </a:r>
            <a:r>
              <a:rPr sz="1200" spc="-15" dirty="0">
                <a:solidFill>
                  <a:srgbClr val="4A5064"/>
                </a:solidFill>
                <a:latin typeface="Arial"/>
                <a:cs typeface="Arial"/>
              </a:rPr>
              <a:t>i</a:t>
            </a:r>
            <a:r>
              <a:rPr sz="1200" dirty="0">
                <a:solidFill>
                  <a:srgbClr val="4A5064"/>
                </a:solidFill>
                <a:latin typeface="Arial"/>
                <a:cs typeface="Arial"/>
              </a:rPr>
              <a:t>c</a:t>
            </a: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a</a:t>
            </a:r>
            <a:r>
              <a:rPr sz="1200" spc="-10" dirty="0">
                <a:solidFill>
                  <a:srgbClr val="4A5064"/>
                </a:solidFill>
                <a:latin typeface="Arial"/>
                <a:cs typeface="Arial"/>
              </a:rPr>
              <a:t>.</a:t>
            </a:r>
            <a:r>
              <a:rPr sz="1200" dirty="0">
                <a:solidFill>
                  <a:srgbClr val="4A5064"/>
                </a:solidFill>
                <a:latin typeface="Arial"/>
                <a:cs typeface="Arial"/>
              </a:rPr>
              <a:t>c</a:t>
            </a:r>
            <a:r>
              <a:rPr sz="1200" spc="-15" dirty="0">
                <a:solidFill>
                  <a:srgbClr val="4A5064"/>
                </a:solidFill>
                <a:latin typeface="Arial"/>
                <a:cs typeface="Arial"/>
              </a:rPr>
              <a:t>l</a:t>
            </a:r>
            <a:r>
              <a:rPr sz="1200" dirty="0">
                <a:solidFill>
                  <a:srgbClr val="4A5064"/>
                </a:solidFill>
                <a:latin typeface="Arial"/>
                <a:cs typeface="Arial"/>
              </a:rPr>
              <a:t>/  </a:t>
            </a:r>
            <a:r>
              <a:rPr sz="1200" spc="-5" dirty="0">
                <a:solidFill>
                  <a:srgbClr val="4A5064"/>
                </a:solidFill>
                <a:latin typeface="Arial"/>
                <a:cs typeface="Arial"/>
              </a:rPr>
              <a:t>cotizante/index.h</a:t>
            </a:r>
            <a:r>
              <a:rPr sz="1400" spc="-5" dirty="0">
                <a:solidFill>
                  <a:srgbClr val="4A5064"/>
                </a:solidFill>
                <a:latin typeface="Arial"/>
                <a:cs typeface="Arial"/>
              </a:rPr>
              <a:t>tml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20" name="Imagen 19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92DECB74-956C-476D-8AAB-82DCC09CA5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41" y="1679535"/>
            <a:ext cx="2845065" cy="441333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6837128A-2019-467F-B23B-F1980A20359C}"/>
              </a:ext>
            </a:extLst>
          </p:cNvPr>
          <p:cNvSpPr txBox="1"/>
          <p:nvPr/>
        </p:nvSpPr>
        <p:spPr>
          <a:xfrm>
            <a:off x="4191000" y="5029200"/>
            <a:ext cx="1175657" cy="8939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20876BC-BA87-4259-9E7A-48DCEFAF33D2}"/>
              </a:ext>
            </a:extLst>
          </p:cNvPr>
          <p:cNvSpPr txBox="1"/>
          <p:nvPr/>
        </p:nvSpPr>
        <p:spPr>
          <a:xfrm>
            <a:off x="5399314" y="4876800"/>
            <a:ext cx="544286" cy="381000"/>
          </a:xfrm>
          <a:prstGeom prst="rect">
            <a:avLst/>
          </a:prstGeom>
          <a:noFill/>
          <a:ln cap="rnd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31" name="Imagen 30" descr="Código QR&#10;&#10;Descripción generada automáticamente">
            <a:extLst>
              <a:ext uri="{FF2B5EF4-FFF2-40B4-BE49-F238E27FC236}">
                <a16:creationId xmlns:a16="http://schemas.microsoft.com/office/drawing/2014/main" id="{DBDC441B-EE23-4EB6-8329-39E134DEF2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433" y="483869"/>
            <a:ext cx="1175657" cy="117565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6620CE18-804B-4C50-B9C6-BF4067AE5479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8" t="36404" r="6266" b="7018"/>
          <a:stretch/>
        </p:blipFill>
        <p:spPr bwMode="auto">
          <a:xfrm rot="20346499">
            <a:off x="2315392" y="6332246"/>
            <a:ext cx="922020" cy="9829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28205" y="5782602"/>
            <a:ext cx="2258568" cy="1753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886200" y="6400801"/>
            <a:ext cx="2087714" cy="1135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6202" y="251079"/>
            <a:ext cx="2659380" cy="6496009"/>
          </a:xfrm>
          <a:prstGeom prst="rect">
            <a:avLst/>
          </a:prstGeom>
          <a:solidFill>
            <a:srgbClr val="E8EEEE"/>
          </a:solidFill>
          <a:ln w="25400">
            <a:solidFill>
              <a:srgbClr val="0C0C0C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755"/>
              </a:spcBef>
            </a:pPr>
            <a:r>
              <a:rPr sz="1000" b="1" spc="-25" dirty="0">
                <a:latin typeface="Trebuchet MS"/>
                <a:cs typeface="Trebuchet MS"/>
              </a:rPr>
              <a:t>PRESENTACION </a:t>
            </a:r>
            <a:r>
              <a:rPr sz="1000" b="1" spc="15" dirty="0">
                <a:latin typeface="Trebuchet MS"/>
                <a:cs typeface="Trebuchet MS"/>
              </a:rPr>
              <a:t>LM</a:t>
            </a:r>
            <a:r>
              <a:rPr sz="1000" b="1" spc="-155" dirty="0">
                <a:latin typeface="Trebuchet MS"/>
                <a:cs typeface="Trebuchet MS"/>
              </a:rPr>
              <a:t> </a:t>
            </a:r>
            <a:r>
              <a:rPr sz="1000" b="1" spc="-10" dirty="0">
                <a:latin typeface="Trebuchet MS"/>
                <a:cs typeface="Trebuchet MS"/>
              </a:rPr>
              <a:t>EMPLEADOR</a:t>
            </a:r>
            <a:endParaRPr sz="1000" dirty="0">
              <a:latin typeface="Trebuchet MS"/>
              <a:cs typeface="Trebuchet MS"/>
            </a:endParaRPr>
          </a:p>
          <a:p>
            <a:pPr marL="148590" marR="145415" algn="just">
              <a:spcBef>
                <a:spcPts val="800"/>
              </a:spcBef>
            </a:pPr>
            <a:r>
              <a:rPr lang="es-CL" sz="900" spc="-75" dirty="0">
                <a:latin typeface="Arial"/>
                <a:cs typeface="Arial"/>
              </a:rPr>
              <a:t>El </a:t>
            </a:r>
            <a:r>
              <a:rPr lang="es-CL" sz="900" spc="-10" dirty="0">
                <a:latin typeface="Arial"/>
                <a:cs typeface="Arial"/>
              </a:rPr>
              <a:t>funcionario tiene </a:t>
            </a:r>
            <a:r>
              <a:rPr lang="es-CL" sz="900" spc="-20" dirty="0">
                <a:latin typeface="Arial"/>
                <a:cs typeface="Arial"/>
              </a:rPr>
              <a:t>un </a:t>
            </a:r>
            <a:r>
              <a:rPr lang="es-CL" sz="900" spc="-25" dirty="0">
                <a:latin typeface="Arial"/>
                <a:cs typeface="Arial"/>
              </a:rPr>
              <a:t>plazo </a:t>
            </a:r>
            <a:r>
              <a:rPr lang="es-CL" sz="900" spc="-30" dirty="0">
                <a:latin typeface="Arial"/>
                <a:cs typeface="Arial"/>
              </a:rPr>
              <a:t>de </a:t>
            </a:r>
            <a:r>
              <a:rPr lang="es-CL" sz="900" spc="-75" dirty="0">
                <a:latin typeface="Arial"/>
                <a:cs typeface="Arial"/>
              </a:rPr>
              <a:t>3 </a:t>
            </a:r>
            <a:r>
              <a:rPr lang="es-CL" sz="900" spc="-55" dirty="0">
                <a:latin typeface="Arial"/>
                <a:cs typeface="Arial"/>
              </a:rPr>
              <a:t>días  </a:t>
            </a:r>
            <a:r>
              <a:rPr lang="es-CL" sz="900" spc="-35" dirty="0">
                <a:latin typeface="Arial"/>
                <a:cs typeface="Arial"/>
              </a:rPr>
              <a:t>hábiles para </a:t>
            </a:r>
            <a:r>
              <a:rPr lang="es-CL" sz="900" spc="-10" dirty="0">
                <a:latin typeface="Arial"/>
                <a:cs typeface="Arial"/>
              </a:rPr>
              <a:t>entregar </a:t>
            </a:r>
            <a:r>
              <a:rPr lang="es-CL" sz="900" spc="-55" dirty="0">
                <a:latin typeface="Arial"/>
                <a:cs typeface="Arial"/>
              </a:rPr>
              <a:t>su </a:t>
            </a:r>
            <a:r>
              <a:rPr lang="es-CL" sz="900" spc="-20" dirty="0">
                <a:latin typeface="Arial"/>
                <a:cs typeface="Arial"/>
              </a:rPr>
              <a:t>LM </a:t>
            </a:r>
            <a:r>
              <a:rPr lang="es-CL" sz="900" spc="-35" dirty="0">
                <a:latin typeface="Arial"/>
                <a:cs typeface="Arial"/>
              </a:rPr>
              <a:t>al </a:t>
            </a:r>
            <a:r>
              <a:rPr lang="es-CL" sz="900" spc="-20" dirty="0">
                <a:latin typeface="Arial"/>
                <a:cs typeface="Arial"/>
              </a:rPr>
              <a:t>empleador  contados </a:t>
            </a:r>
            <a:r>
              <a:rPr lang="es-CL" sz="900" spc="-40" dirty="0">
                <a:latin typeface="Arial"/>
                <a:cs typeface="Arial"/>
              </a:rPr>
              <a:t>desde </a:t>
            </a:r>
            <a:r>
              <a:rPr lang="es-CL" sz="900" spc="-20" dirty="0">
                <a:latin typeface="Arial"/>
                <a:cs typeface="Arial"/>
              </a:rPr>
              <a:t>el </a:t>
            </a:r>
            <a:r>
              <a:rPr lang="es-CL" sz="900" spc="-15" dirty="0">
                <a:latin typeface="Arial"/>
                <a:cs typeface="Arial"/>
              </a:rPr>
              <a:t>inicio </a:t>
            </a:r>
            <a:r>
              <a:rPr lang="es-CL" sz="900" spc="-20" dirty="0">
                <a:latin typeface="Arial"/>
                <a:cs typeface="Arial"/>
              </a:rPr>
              <a:t>del reposo </a:t>
            </a:r>
            <a:r>
              <a:rPr lang="es-CL" sz="900" spc="-25" dirty="0">
                <a:latin typeface="Arial"/>
                <a:cs typeface="Arial"/>
              </a:rPr>
              <a:t>médico. (Art. 11 Dto. N°3/1984 MINSAL)</a:t>
            </a:r>
          </a:p>
          <a:p>
            <a:pPr marL="148590" marR="145415" algn="just">
              <a:spcBef>
                <a:spcPts val="800"/>
              </a:spcBef>
            </a:pPr>
            <a:r>
              <a:rPr lang="es-CL" sz="900" spc="-5" dirty="0">
                <a:latin typeface="Arial"/>
                <a:cs typeface="Arial"/>
              </a:rPr>
              <a:t>Si la licencia médica es electrónica, se emite mediante un formulario electrónico que le llegará directamente al empleador si se encuentra adscrito al sistema (</a:t>
            </a:r>
            <a:r>
              <a:rPr lang="es-CL" sz="900" spc="-5" dirty="0" err="1">
                <a:latin typeface="Arial"/>
                <a:cs typeface="Arial"/>
              </a:rPr>
              <a:t>Medipass</a:t>
            </a:r>
            <a:r>
              <a:rPr lang="es-CL" sz="900" spc="-5" dirty="0">
                <a:latin typeface="Arial"/>
                <a:cs typeface="Arial"/>
              </a:rPr>
              <a:t>). Si no lo está, se le entregará una copia impresa del formulario electrónico, que el trabajador(a) deberá entregar o enviar al empleador.</a:t>
            </a:r>
            <a:endParaRPr lang="es-CL" sz="1000" spc="-13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es-CL" sz="1100" dirty="0">
              <a:latin typeface="Arial"/>
              <a:cs typeface="Arial"/>
            </a:endParaRPr>
          </a:p>
          <a:p>
            <a:pPr marL="148590">
              <a:lnSpc>
                <a:spcPct val="100000"/>
              </a:lnSpc>
            </a:pPr>
            <a:r>
              <a:rPr sz="1000" b="1" spc="-20" dirty="0">
                <a:latin typeface="Trebuchet MS"/>
                <a:cs typeface="Trebuchet MS"/>
              </a:rPr>
              <a:t>TRAMITACION</a:t>
            </a:r>
            <a:r>
              <a:rPr sz="1000" b="1" spc="-80" dirty="0">
                <a:latin typeface="Trebuchet MS"/>
                <a:cs typeface="Trebuchet MS"/>
              </a:rPr>
              <a:t> </a:t>
            </a:r>
            <a:r>
              <a:rPr sz="1000" b="1" spc="20" dirty="0">
                <a:latin typeface="Trebuchet MS"/>
                <a:cs typeface="Trebuchet MS"/>
              </a:rPr>
              <a:t>LM</a:t>
            </a:r>
            <a:endParaRPr sz="1000" dirty="0">
              <a:latin typeface="Trebuchet MS"/>
              <a:cs typeface="Trebuchet MS"/>
            </a:endParaRPr>
          </a:p>
          <a:p>
            <a:pPr marL="148590" marR="146685" algn="just">
              <a:spcBef>
                <a:spcPts val="795"/>
              </a:spcBef>
            </a:pPr>
            <a:r>
              <a:rPr sz="900" spc="-75" dirty="0">
                <a:latin typeface="Arial"/>
                <a:cs typeface="Arial"/>
              </a:rPr>
              <a:t>El </a:t>
            </a:r>
            <a:r>
              <a:rPr sz="900" spc="-20" dirty="0">
                <a:latin typeface="Arial"/>
                <a:cs typeface="Arial"/>
              </a:rPr>
              <a:t>empleador </a:t>
            </a:r>
            <a:r>
              <a:rPr sz="900" spc="-25" dirty="0">
                <a:latin typeface="Arial"/>
                <a:cs typeface="Arial"/>
              </a:rPr>
              <a:t>procederá </a:t>
            </a:r>
            <a:r>
              <a:rPr sz="900" spc="-70" dirty="0">
                <a:latin typeface="Arial"/>
                <a:cs typeface="Arial"/>
              </a:rPr>
              <a:t>a </a:t>
            </a:r>
            <a:r>
              <a:rPr sz="900" spc="-25" dirty="0">
                <a:latin typeface="Arial"/>
                <a:cs typeface="Arial"/>
              </a:rPr>
              <a:t>enviar </a:t>
            </a:r>
            <a:r>
              <a:rPr sz="900" spc="-20" dirty="0">
                <a:latin typeface="Arial"/>
                <a:cs typeface="Arial"/>
              </a:rPr>
              <a:t>el  </a:t>
            </a:r>
            <a:r>
              <a:rPr sz="900" spc="-5" dirty="0">
                <a:latin typeface="Arial"/>
                <a:cs typeface="Arial"/>
              </a:rPr>
              <a:t>formulario </a:t>
            </a:r>
            <a:r>
              <a:rPr sz="900" spc="-30" dirty="0">
                <a:latin typeface="Arial"/>
                <a:cs typeface="Arial"/>
              </a:rPr>
              <a:t>para </a:t>
            </a:r>
            <a:r>
              <a:rPr sz="900" spc="-55" dirty="0">
                <a:latin typeface="Arial"/>
                <a:cs typeface="Arial"/>
              </a:rPr>
              <a:t>su </a:t>
            </a:r>
            <a:r>
              <a:rPr sz="900" spc="-15" dirty="0">
                <a:latin typeface="Arial"/>
                <a:cs typeface="Arial"/>
              </a:rPr>
              <a:t>autorización </a:t>
            </a:r>
            <a:r>
              <a:rPr sz="900" spc="-70" dirty="0">
                <a:latin typeface="Arial"/>
                <a:cs typeface="Arial"/>
              </a:rPr>
              <a:t>a </a:t>
            </a:r>
            <a:r>
              <a:rPr sz="900" spc="-35" dirty="0">
                <a:latin typeface="Arial"/>
                <a:cs typeface="Arial"/>
              </a:rPr>
              <a:t>Compin </a:t>
            </a:r>
            <a:r>
              <a:rPr sz="900" dirty="0">
                <a:latin typeface="Arial"/>
                <a:cs typeface="Arial"/>
              </a:rPr>
              <a:t>o  </a:t>
            </a:r>
            <a:r>
              <a:rPr sz="900" spc="-10" dirty="0">
                <a:latin typeface="Arial"/>
                <a:cs typeface="Arial"/>
              </a:rPr>
              <a:t>Institución </a:t>
            </a:r>
            <a:r>
              <a:rPr sz="900" spc="-30" dirty="0">
                <a:latin typeface="Arial"/>
                <a:cs typeface="Arial"/>
              </a:rPr>
              <a:t>de </a:t>
            </a:r>
            <a:r>
              <a:rPr lang="es-ES" sz="900" spc="-35" dirty="0">
                <a:latin typeface="Arial"/>
                <a:cs typeface="Arial"/>
              </a:rPr>
              <a:t>S</a:t>
            </a:r>
            <a:r>
              <a:rPr sz="900" spc="-35" dirty="0" err="1">
                <a:latin typeface="Arial"/>
                <a:cs typeface="Arial"/>
              </a:rPr>
              <a:t>alud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-15" dirty="0" err="1">
                <a:latin typeface="Arial"/>
                <a:cs typeface="Arial"/>
              </a:rPr>
              <a:t>correspondiente</a:t>
            </a:r>
            <a:r>
              <a:rPr lang="es-ES" sz="900" spc="-15" dirty="0">
                <a:latin typeface="Arial"/>
                <a:cs typeface="Arial"/>
              </a:rPr>
              <a:t>,</a:t>
            </a:r>
            <a:r>
              <a:rPr sz="900" spc="-15" dirty="0">
                <a:latin typeface="Arial"/>
                <a:cs typeface="Arial"/>
              </a:rPr>
              <a:t>  </a:t>
            </a:r>
            <a:r>
              <a:rPr sz="900" spc="5" dirty="0">
                <a:latin typeface="Arial"/>
                <a:cs typeface="Arial"/>
              </a:rPr>
              <a:t>dentro </a:t>
            </a:r>
            <a:r>
              <a:rPr sz="900" spc="-30" dirty="0">
                <a:latin typeface="Arial"/>
                <a:cs typeface="Arial"/>
              </a:rPr>
              <a:t>de </a:t>
            </a:r>
            <a:r>
              <a:rPr sz="900" spc="-25" dirty="0">
                <a:latin typeface="Arial"/>
                <a:cs typeface="Arial"/>
              </a:rPr>
              <a:t>los </a:t>
            </a:r>
            <a:r>
              <a:rPr sz="900" spc="-75" dirty="0">
                <a:latin typeface="Arial"/>
                <a:cs typeface="Arial"/>
              </a:rPr>
              <a:t>3 </a:t>
            </a:r>
            <a:r>
              <a:rPr sz="900" spc="-55" dirty="0">
                <a:latin typeface="Arial"/>
                <a:cs typeface="Arial"/>
              </a:rPr>
              <a:t>días </a:t>
            </a:r>
            <a:r>
              <a:rPr sz="900" spc="-35" dirty="0">
                <a:latin typeface="Arial"/>
                <a:cs typeface="Arial"/>
              </a:rPr>
              <a:t>hábiles </a:t>
            </a:r>
            <a:r>
              <a:rPr sz="900" spc="-25" dirty="0">
                <a:latin typeface="Arial"/>
                <a:cs typeface="Arial"/>
              </a:rPr>
              <a:t>siguientes </a:t>
            </a:r>
            <a:r>
              <a:rPr sz="900" spc="-70" dirty="0">
                <a:latin typeface="Arial"/>
                <a:cs typeface="Arial"/>
              </a:rPr>
              <a:t>a </a:t>
            </a:r>
            <a:r>
              <a:rPr sz="900" spc="-35" dirty="0">
                <a:latin typeface="Arial"/>
                <a:cs typeface="Arial"/>
              </a:rPr>
              <a:t>la  </a:t>
            </a:r>
            <a:r>
              <a:rPr sz="900" spc="-30" dirty="0">
                <a:latin typeface="Arial"/>
                <a:cs typeface="Arial"/>
              </a:rPr>
              <a:t>fecha de </a:t>
            </a:r>
            <a:r>
              <a:rPr sz="900" spc="-25" dirty="0">
                <a:latin typeface="Arial"/>
                <a:cs typeface="Arial"/>
              </a:rPr>
              <a:t>recepción. </a:t>
            </a:r>
            <a:r>
              <a:rPr lang="es-MX" sz="900" spc="5" dirty="0">
                <a:latin typeface="Arial"/>
                <a:cs typeface="Arial"/>
              </a:rPr>
              <a:t>(Art.</a:t>
            </a:r>
            <a:r>
              <a:rPr lang="es-MX" sz="900" spc="-170" dirty="0">
                <a:latin typeface="Arial"/>
                <a:cs typeface="Arial"/>
              </a:rPr>
              <a:t> </a:t>
            </a:r>
            <a:r>
              <a:rPr lang="es-MX" sz="900" spc="-90" dirty="0">
                <a:latin typeface="Arial"/>
                <a:cs typeface="Arial"/>
              </a:rPr>
              <a:t>13/ Dto. N°3/1984 MINSAL)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Arial"/>
              <a:cs typeface="Arial"/>
            </a:endParaRPr>
          </a:p>
          <a:p>
            <a:pPr marL="148590">
              <a:lnSpc>
                <a:spcPct val="100000"/>
              </a:lnSpc>
            </a:pPr>
            <a:r>
              <a:rPr sz="1000" b="1" spc="-15" dirty="0">
                <a:latin typeface="Trebuchet MS"/>
                <a:cs typeface="Trebuchet MS"/>
              </a:rPr>
              <a:t>PRONUNCIAMIENTO</a:t>
            </a:r>
            <a:r>
              <a:rPr sz="1000" b="1" spc="125" dirty="0">
                <a:latin typeface="Trebuchet MS"/>
                <a:cs typeface="Trebuchet MS"/>
              </a:rPr>
              <a:t> </a:t>
            </a:r>
            <a:r>
              <a:rPr sz="1000" b="1" spc="15" dirty="0">
                <a:latin typeface="Trebuchet MS"/>
                <a:cs typeface="Trebuchet MS"/>
              </a:rPr>
              <a:t>LM</a:t>
            </a:r>
            <a:endParaRPr sz="1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 dirty="0">
              <a:latin typeface="Trebuchet MS"/>
              <a:cs typeface="Trebuchet MS"/>
            </a:endParaRPr>
          </a:p>
          <a:p>
            <a:pPr marL="148590" algn="just"/>
            <a:r>
              <a:rPr sz="900" spc="-70" dirty="0">
                <a:latin typeface="Arial"/>
                <a:cs typeface="Arial"/>
              </a:rPr>
              <a:t>COMPIN </a:t>
            </a:r>
            <a:r>
              <a:rPr sz="900" spc="-30" dirty="0">
                <a:latin typeface="Arial"/>
                <a:cs typeface="Arial"/>
              </a:rPr>
              <a:t>de </a:t>
            </a:r>
            <a:r>
              <a:rPr sz="900" spc="-90" dirty="0">
                <a:latin typeface="Arial"/>
                <a:cs typeface="Arial"/>
              </a:rPr>
              <a:t>7 </a:t>
            </a:r>
            <a:r>
              <a:rPr sz="900" spc="-35" dirty="0">
                <a:latin typeface="Arial"/>
                <a:cs typeface="Arial"/>
              </a:rPr>
              <a:t>hasta </a:t>
            </a:r>
            <a:r>
              <a:rPr sz="900" spc="-10" dirty="0">
                <a:latin typeface="Arial"/>
                <a:cs typeface="Arial"/>
              </a:rPr>
              <a:t>60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55" dirty="0" err="1">
                <a:latin typeface="Arial"/>
                <a:cs typeface="Arial"/>
              </a:rPr>
              <a:t>días</a:t>
            </a:r>
            <a:endParaRPr lang="es-CL" sz="900" dirty="0">
              <a:latin typeface="Arial"/>
              <a:cs typeface="Arial"/>
            </a:endParaRPr>
          </a:p>
          <a:p>
            <a:pPr marL="148590" marR="563880"/>
            <a:r>
              <a:rPr lang="es-CL" sz="900" spc="-110" dirty="0">
                <a:latin typeface="Arial"/>
                <a:cs typeface="Arial"/>
              </a:rPr>
              <a:t>ISAPRES  </a:t>
            </a:r>
            <a:r>
              <a:rPr lang="es-CL" sz="900" spc="-45" dirty="0">
                <a:latin typeface="Arial"/>
                <a:cs typeface="Arial"/>
              </a:rPr>
              <a:t>Plazo</a:t>
            </a:r>
            <a:r>
              <a:rPr lang="es-CL" sz="900" dirty="0">
                <a:latin typeface="Arial"/>
                <a:cs typeface="Arial"/>
              </a:rPr>
              <a:t> </a:t>
            </a:r>
            <a:r>
              <a:rPr lang="es-CL" sz="900" spc="-25" dirty="0">
                <a:latin typeface="Arial"/>
                <a:cs typeface="Arial"/>
              </a:rPr>
              <a:t>de </a:t>
            </a:r>
            <a:r>
              <a:rPr lang="es-CL" sz="900" spc="-75" dirty="0">
                <a:latin typeface="Arial"/>
                <a:cs typeface="Arial"/>
              </a:rPr>
              <a:t>3 </a:t>
            </a:r>
            <a:r>
              <a:rPr lang="es-CL" sz="900" spc="-55" dirty="0">
                <a:latin typeface="Arial"/>
                <a:cs typeface="Arial"/>
              </a:rPr>
              <a:t>días</a:t>
            </a:r>
            <a:r>
              <a:rPr lang="es-CL" sz="900" spc="-170" dirty="0">
                <a:latin typeface="Arial"/>
                <a:cs typeface="Arial"/>
              </a:rPr>
              <a:t>  </a:t>
            </a:r>
            <a:r>
              <a:rPr lang="es-CL" sz="900" spc="-35" dirty="0">
                <a:latin typeface="Arial"/>
                <a:cs typeface="Arial"/>
              </a:rPr>
              <a:t>hábiles </a:t>
            </a:r>
          </a:p>
          <a:p>
            <a:pPr marL="148590" marR="563880"/>
            <a:r>
              <a:rPr lang="es-MX" sz="900" dirty="0">
                <a:latin typeface="Arial"/>
                <a:cs typeface="Arial"/>
              </a:rPr>
              <a:t>(Art.</a:t>
            </a:r>
            <a:r>
              <a:rPr lang="es-MX" sz="900" spc="-55" dirty="0">
                <a:latin typeface="Arial"/>
                <a:cs typeface="Arial"/>
              </a:rPr>
              <a:t> </a:t>
            </a:r>
            <a:r>
              <a:rPr lang="es-MX" sz="900" spc="-35" dirty="0">
                <a:latin typeface="Arial"/>
                <a:cs typeface="Arial"/>
              </a:rPr>
              <a:t>24. </a:t>
            </a:r>
            <a:r>
              <a:rPr lang="es-MX" sz="900" spc="-35" dirty="0" err="1">
                <a:latin typeface="Arial"/>
                <a:cs typeface="Arial"/>
              </a:rPr>
              <a:t>Dto</a:t>
            </a:r>
            <a:r>
              <a:rPr lang="es-MX" sz="900" spc="-35" dirty="0">
                <a:latin typeface="Arial"/>
                <a:cs typeface="Arial"/>
              </a:rPr>
              <a:t>, N°3/1984 MINSAL)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50" dirty="0">
              <a:latin typeface="Arial"/>
              <a:cs typeface="Arial"/>
            </a:endParaRPr>
          </a:p>
          <a:p>
            <a:pPr marL="148590">
              <a:lnSpc>
                <a:spcPct val="100000"/>
              </a:lnSpc>
            </a:pPr>
            <a:r>
              <a:rPr sz="1000" b="1" spc="-30" dirty="0">
                <a:latin typeface="Trebuchet MS"/>
                <a:cs typeface="Trebuchet MS"/>
              </a:rPr>
              <a:t>NOTIFICACION</a:t>
            </a:r>
            <a:endParaRPr sz="1000" dirty="0">
              <a:latin typeface="Trebuchet MS"/>
              <a:cs typeface="Trebuchet MS"/>
            </a:endParaRPr>
          </a:p>
          <a:p>
            <a:pPr marL="148590" marR="143510" algn="just">
              <a:spcBef>
                <a:spcPts val="800"/>
              </a:spcBef>
            </a:pPr>
            <a:r>
              <a:rPr sz="900" spc="-85" dirty="0">
                <a:latin typeface="Arial"/>
                <a:cs typeface="Arial"/>
              </a:rPr>
              <a:t>En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caso </a:t>
            </a:r>
            <a:r>
              <a:rPr sz="900" spc="-30" dirty="0">
                <a:latin typeface="Arial"/>
                <a:cs typeface="Arial"/>
              </a:rPr>
              <a:t>de </a:t>
            </a:r>
            <a:r>
              <a:rPr sz="900" spc="-20" dirty="0">
                <a:latin typeface="Arial"/>
                <a:cs typeface="Arial"/>
              </a:rPr>
              <a:t>autorización, modificación </a:t>
            </a:r>
            <a:r>
              <a:rPr sz="900" dirty="0">
                <a:latin typeface="Arial"/>
                <a:cs typeface="Arial"/>
              </a:rPr>
              <a:t>o  </a:t>
            </a:r>
            <a:r>
              <a:rPr sz="900" spc="-35" dirty="0">
                <a:latin typeface="Arial"/>
                <a:cs typeface="Arial"/>
              </a:rPr>
              <a:t>rechazo, </a:t>
            </a:r>
            <a:r>
              <a:rPr sz="900" spc="-30" dirty="0">
                <a:latin typeface="Arial"/>
                <a:cs typeface="Arial"/>
              </a:rPr>
              <a:t>deberá </a:t>
            </a:r>
            <a:r>
              <a:rPr sz="900" spc="-35" dirty="0">
                <a:latin typeface="Arial"/>
                <a:cs typeface="Arial"/>
              </a:rPr>
              <a:t>ser </a:t>
            </a:r>
            <a:r>
              <a:rPr lang="es-CL" sz="900" spc="-5" dirty="0">
                <a:latin typeface="Arial"/>
                <a:cs typeface="Arial"/>
              </a:rPr>
              <a:t>notificado por su Isapre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por </a:t>
            </a:r>
            <a:r>
              <a:rPr sz="900" spc="-10" dirty="0">
                <a:latin typeface="Arial"/>
                <a:cs typeface="Arial"/>
              </a:rPr>
              <a:t>correo </a:t>
            </a:r>
            <a:r>
              <a:rPr sz="900" spc="-70" dirty="0">
                <a:latin typeface="Arial"/>
                <a:cs typeface="Arial"/>
              </a:rPr>
              <a:t>a  </a:t>
            </a:r>
            <a:r>
              <a:rPr sz="900" spc="-30" dirty="0">
                <a:latin typeface="Arial"/>
                <a:cs typeface="Arial"/>
              </a:rPr>
              <a:t>los </a:t>
            </a:r>
            <a:r>
              <a:rPr sz="900" spc="-20" dirty="0">
                <a:latin typeface="Arial"/>
                <a:cs typeface="Arial"/>
              </a:rPr>
              <a:t>domicilios registrados </a:t>
            </a:r>
            <a:r>
              <a:rPr sz="900" spc="5" dirty="0">
                <a:latin typeface="Arial"/>
                <a:cs typeface="Arial"/>
              </a:rPr>
              <a:t>por </a:t>
            </a:r>
            <a:r>
              <a:rPr sz="900" spc="-20" dirty="0">
                <a:latin typeface="Arial"/>
                <a:cs typeface="Arial"/>
              </a:rPr>
              <a:t>el </a:t>
            </a:r>
            <a:r>
              <a:rPr sz="900" spc="-10" dirty="0">
                <a:latin typeface="Arial"/>
                <a:cs typeface="Arial"/>
              </a:rPr>
              <a:t>trabajador  </a:t>
            </a:r>
            <a:r>
              <a:rPr sz="900" spc="-35" dirty="0">
                <a:latin typeface="Arial"/>
                <a:cs typeface="Arial"/>
              </a:rPr>
              <a:t>en la </a:t>
            </a:r>
            <a:r>
              <a:rPr sz="900" spc="-30" dirty="0">
                <a:latin typeface="Arial"/>
                <a:cs typeface="Arial"/>
              </a:rPr>
              <a:t>LM, </a:t>
            </a:r>
            <a:r>
              <a:rPr sz="900" spc="-35" dirty="0">
                <a:latin typeface="Arial"/>
                <a:cs typeface="Arial"/>
              </a:rPr>
              <a:t>en </a:t>
            </a:r>
            <a:r>
              <a:rPr sz="900" spc="-25" dirty="0">
                <a:latin typeface="Arial"/>
                <a:cs typeface="Arial"/>
              </a:rPr>
              <a:t>un plazo </a:t>
            </a:r>
            <a:r>
              <a:rPr sz="900" spc="-30" dirty="0">
                <a:latin typeface="Arial"/>
                <a:cs typeface="Arial"/>
              </a:rPr>
              <a:t>de </a:t>
            </a:r>
            <a:r>
              <a:rPr sz="900" spc="-100" dirty="0">
                <a:latin typeface="Arial"/>
                <a:cs typeface="Arial"/>
              </a:rPr>
              <a:t>2 </a:t>
            </a:r>
            <a:r>
              <a:rPr sz="900" spc="-55" dirty="0">
                <a:latin typeface="Arial"/>
                <a:cs typeface="Arial"/>
              </a:rPr>
              <a:t>días </a:t>
            </a:r>
            <a:r>
              <a:rPr sz="900" spc="-40" dirty="0">
                <a:latin typeface="Arial"/>
                <a:cs typeface="Arial"/>
              </a:rPr>
              <a:t>desde </a:t>
            </a:r>
            <a:r>
              <a:rPr sz="900" spc="-25" dirty="0">
                <a:latin typeface="Arial"/>
                <a:cs typeface="Arial"/>
              </a:rPr>
              <a:t>el  </a:t>
            </a:r>
            <a:r>
              <a:rPr sz="900" spc="-15" dirty="0">
                <a:latin typeface="Arial"/>
                <a:cs typeface="Arial"/>
              </a:rPr>
              <a:t>pronunciamiento.</a:t>
            </a:r>
            <a:r>
              <a:rPr lang="es-CL" sz="900" spc="-15" dirty="0">
                <a:latin typeface="Arial"/>
                <a:cs typeface="Arial"/>
              </a:rPr>
              <a:t> </a:t>
            </a:r>
            <a:r>
              <a:rPr lang="es-MX" sz="900" spc="5" dirty="0">
                <a:latin typeface="Arial"/>
                <a:cs typeface="Arial"/>
              </a:rPr>
              <a:t>(Art.</a:t>
            </a:r>
            <a:r>
              <a:rPr lang="es-MX" sz="900" spc="-105" dirty="0">
                <a:latin typeface="Arial"/>
                <a:cs typeface="Arial"/>
              </a:rPr>
              <a:t> </a:t>
            </a:r>
            <a:r>
              <a:rPr lang="es-MX" sz="900" spc="-25" dirty="0">
                <a:latin typeface="Arial"/>
                <a:cs typeface="Arial"/>
              </a:rPr>
              <a:t>36 Dto. N°3/1984 MINSAL)</a:t>
            </a:r>
          </a:p>
          <a:p>
            <a:pPr marL="148590" marR="143510" algn="just">
              <a:spcBef>
                <a:spcPts val="800"/>
              </a:spcBef>
            </a:pPr>
            <a:r>
              <a:rPr lang="es-MX" sz="900" spc="-25" dirty="0">
                <a:latin typeface="Arial"/>
                <a:cs typeface="Arial"/>
              </a:rPr>
              <a:t>Trabajadores afiliados a FONASA, </a:t>
            </a:r>
            <a:r>
              <a:rPr lang="es-CL" sz="900" spc="-25" dirty="0">
                <a:latin typeface="Arial"/>
                <a:cs typeface="Arial"/>
              </a:rPr>
              <a:t>será efectuada a través de la oficina de COMPIN que la recibió a tramitación, o a través del sistema informático que se implemente cuando el afectado así lo haya solicitado y haya proporcionado su dirección de correo electrónico para este efecto.  (Art. 4 Dto. </a:t>
            </a:r>
            <a:r>
              <a:rPr lang="es-CL" sz="900" spc="-25" dirty="0" err="1">
                <a:latin typeface="Arial"/>
                <a:cs typeface="Arial"/>
              </a:rPr>
              <a:t>N°</a:t>
            </a:r>
            <a:r>
              <a:rPr lang="es-CL" sz="900" spc="-25" dirty="0">
                <a:latin typeface="Arial"/>
                <a:cs typeface="Arial"/>
              </a:rPr>
              <a:t> 3/1984 MINSAL)</a:t>
            </a:r>
            <a:endParaRPr sz="9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085571" y="5105400"/>
            <a:ext cx="2514600" cy="462280"/>
            <a:chOff x="7086600" y="5312409"/>
            <a:chExt cx="2514600" cy="462280"/>
          </a:xfrm>
        </p:grpSpPr>
        <p:sp>
          <p:nvSpPr>
            <p:cNvPr id="6" name="object 6"/>
            <p:cNvSpPr/>
            <p:nvPr/>
          </p:nvSpPr>
          <p:spPr>
            <a:xfrm>
              <a:off x="7086600" y="5543549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6350">
              <a:solidFill>
                <a:srgbClr val="7D9C9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16697" y="5337809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79">
                  <a:moveTo>
                    <a:pt x="205739" y="0"/>
                  </a:moveTo>
                  <a:lnTo>
                    <a:pt x="158593" y="5431"/>
                  </a:lnTo>
                  <a:lnTo>
                    <a:pt x="115299" y="20905"/>
                  </a:lnTo>
                  <a:lnTo>
                    <a:pt x="77097" y="45186"/>
                  </a:lnTo>
                  <a:lnTo>
                    <a:pt x="45226" y="77044"/>
                  </a:lnTo>
                  <a:lnTo>
                    <a:pt x="20927" y="115244"/>
                  </a:lnTo>
                  <a:lnTo>
                    <a:pt x="5438" y="158553"/>
                  </a:lnTo>
                  <a:lnTo>
                    <a:pt x="0" y="205739"/>
                  </a:lnTo>
                  <a:lnTo>
                    <a:pt x="5438" y="252926"/>
                  </a:lnTo>
                  <a:lnTo>
                    <a:pt x="20927" y="296235"/>
                  </a:lnTo>
                  <a:lnTo>
                    <a:pt x="45226" y="334435"/>
                  </a:lnTo>
                  <a:lnTo>
                    <a:pt x="77097" y="366293"/>
                  </a:lnTo>
                  <a:lnTo>
                    <a:pt x="115299" y="390574"/>
                  </a:lnTo>
                  <a:lnTo>
                    <a:pt x="158593" y="406048"/>
                  </a:lnTo>
                  <a:lnTo>
                    <a:pt x="205739" y="411479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79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16697" y="5337809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79">
                  <a:moveTo>
                    <a:pt x="205739" y="0"/>
                  </a:moveTo>
                  <a:lnTo>
                    <a:pt x="158593" y="5431"/>
                  </a:lnTo>
                  <a:lnTo>
                    <a:pt x="115299" y="20905"/>
                  </a:lnTo>
                  <a:lnTo>
                    <a:pt x="77097" y="45186"/>
                  </a:lnTo>
                  <a:lnTo>
                    <a:pt x="45226" y="77044"/>
                  </a:lnTo>
                  <a:lnTo>
                    <a:pt x="20927" y="115244"/>
                  </a:lnTo>
                  <a:lnTo>
                    <a:pt x="5438" y="158553"/>
                  </a:lnTo>
                  <a:lnTo>
                    <a:pt x="0" y="205739"/>
                  </a:lnTo>
                  <a:lnTo>
                    <a:pt x="5438" y="252926"/>
                  </a:lnTo>
                  <a:lnTo>
                    <a:pt x="20927" y="296235"/>
                  </a:lnTo>
                  <a:lnTo>
                    <a:pt x="45226" y="334435"/>
                  </a:lnTo>
                  <a:lnTo>
                    <a:pt x="77097" y="366293"/>
                  </a:lnTo>
                  <a:lnTo>
                    <a:pt x="115299" y="390574"/>
                  </a:lnTo>
                  <a:lnTo>
                    <a:pt x="158593" y="406048"/>
                  </a:lnTo>
                  <a:lnTo>
                    <a:pt x="205739" y="411479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79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39" y="0"/>
                  </a:lnTo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198230" y="5418835"/>
              <a:ext cx="248920" cy="249554"/>
            </a:xfrm>
            <a:custGeom>
              <a:avLst/>
              <a:gdLst/>
              <a:ahLst/>
              <a:cxnLst/>
              <a:rect l="l" t="t" r="r" b="b"/>
              <a:pathLst>
                <a:path w="248920" h="249554">
                  <a:moveTo>
                    <a:pt x="124205" y="0"/>
                  </a:moveTo>
                  <a:lnTo>
                    <a:pt x="75866" y="9806"/>
                  </a:lnTo>
                  <a:lnTo>
                    <a:pt x="36385" y="36544"/>
                  </a:lnTo>
                  <a:lnTo>
                    <a:pt x="9763" y="76188"/>
                  </a:lnTo>
                  <a:lnTo>
                    <a:pt x="0" y="124713"/>
                  </a:lnTo>
                  <a:lnTo>
                    <a:pt x="9763" y="173239"/>
                  </a:lnTo>
                  <a:lnTo>
                    <a:pt x="36385" y="212883"/>
                  </a:lnTo>
                  <a:lnTo>
                    <a:pt x="75866" y="239621"/>
                  </a:lnTo>
                  <a:lnTo>
                    <a:pt x="124205" y="249427"/>
                  </a:lnTo>
                  <a:lnTo>
                    <a:pt x="172618" y="239621"/>
                  </a:lnTo>
                  <a:lnTo>
                    <a:pt x="212137" y="212883"/>
                  </a:lnTo>
                  <a:lnTo>
                    <a:pt x="238773" y="173239"/>
                  </a:lnTo>
                  <a:lnTo>
                    <a:pt x="248539" y="124713"/>
                  </a:lnTo>
                  <a:lnTo>
                    <a:pt x="238773" y="76188"/>
                  </a:lnTo>
                  <a:lnTo>
                    <a:pt x="212137" y="36544"/>
                  </a:lnTo>
                  <a:lnTo>
                    <a:pt x="172618" y="9806"/>
                  </a:lnTo>
                  <a:lnTo>
                    <a:pt x="124205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67624" y="5388736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79">
                  <a:moveTo>
                    <a:pt x="154812" y="0"/>
                  </a:moveTo>
                  <a:lnTo>
                    <a:pt x="105891" y="7895"/>
                  </a:lnTo>
                  <a:lnTo>
                    <a:pt x="63395" y="29878"/>
                  </a:lnTo>
                  <a:lnTo>
                    <a:pt x="29878" y="63395"/>
                  </a:lnTo>
                  <a:lnTo>
                    <a:pt x="7895" y="105891"/>
                  </a:lnTo>
                  <a:lnTo>
                    <a:pt x="0" y="154812"/>
                  </a:lnTo>
                  <a:lnTo>
                    <a:pt x="7895" y="203734"/>
                  </a:lnTo>
                  <a:lnTo>
                    <a:pt x="29878" y="246230"/>
                  </a:lnTo>
                  <a:lnTo>
                    <a:pt x="63395" y="279747"/>
                  </a:lnTo>
                  <a:lnTo>
                    <a:pt x="105891" y="301730"/>
                  </a:lnTo>
                  <a:lnTo>
                    <a:pt x="154812" y="309625"/>
                  </a:lnTo>
                  <a:lnTo>
                    <a:pt x="203796" y="301730"/>
                  </a:lnTo>
                  <a:lnTo>
                    <a:pt x="246330" y="279747"/>
                  </a:lnTo>
                  <a:lnTo>
                    <a:pt x="279866" y="246230"/>
                  </a:lnTo>
                  <a:lnTo>
                    <a:pt x="301856" y="203734"/>
                  </a:lnTo>
                  <a:lnTo>
                    <a:pt x="309752" y="154812"/>
                  </a:lnTo>
                  <a:lnTo>
                    <a:pt x="301856" y="105891"/>
                  </a:lnTo>
                  <a:lnTo>
                    <a:pt x="279866" y="63395"/>
                  </a:lnTo>
                  <a:lnTo>
                    <a:pt x="246330" y="29878"/>
                  </a:lnTo>
                  <a:lnTo>
                    <a:pt x="203796" y="7895"/>
                  </a:lnTo>
                  <a:lnTo>
                    <a:pt x="154812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693795" y="312319"/>
            <a:ext cx="2725420" cy="5942012"/>
          </a:xfrm>
          <a:custGeom>
            <a:avLst/>
            <a:gdLst/>
            <a:ahLst/>
            <a:cxnLst/>
            <a:rect l="l" t="t" r="r" b="b"/>
            <a:pathLst>
              <a:path w="2725420" h="7151370">
                <a:moveTo>
                  <a:pt x="2725039" y="0"/>
                </a:moveTo>
                <a:lnTo>
                  <a:pt x="0" y="0"/>
                </a:lnTo>
                <a:lnTo>
                  <a:pt x="0" y="7150989"/>
                </a:lnTo>
                <a:lnTo>
                  <a:pt x="2725039" y="7150989"/>
                </a:lnTo>
                <a:lnTo>
                  <a:pt x="2725039" y="0"/>
                </a:lnTo>
                <a:close/>
              </a:path>
            </a:pathLst>
          </a:custGeom>
          <a:solidFill>
            <a:srgbClr val="D1DF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3693795" y="312318"/>
            <a:ext cx="2725420" cy="5926815"/>
          </a:xfrm>
          <a:prstGeom prst="rect">
            <a:avLst/>
          </a:prstGeom>
          <a:ln w="12700">
            <a:solidFill>
              <a:srgbClr val="636B8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5415">
              <a:lnSpc>
                <a:spcPct val="100000"/>
              </a:lnSpc>
            </a:pPr>
            <a:endParaRPr lang="es-MX" sz="1000" b="1" dirty="0">
              <a:latin typeface="Arial" panose="020B0604020202020204" pitchFamily="34" charset="0"/>
              <a:cs typeface="Times New Roman"/>
            </a:endParaRPr>
          </a:p>
          <a:p>
            <a:pPr marL="145415" algn="ctr">
              <a:lnSpc>
                <a:spcPct val="100000"/>
              </a:lnSpc>
            </a:pPr>
            <a:r>
              <a:rPr lang="es-MX" sz="1000" b="1" dirty="0">
                <a:latin typeface="Arial" panose="020B0604020202020204" pitchFamily="34" charset="0"/>
                <a:cs typeface="Times New Roman"/>
              </a:rPr>
              <a:t>RECLAMOS POR RECHAZO O  REDUCCION DE LM.</a:t>
            </a:r>
            <a:endParaRPr lang="es-CL" sz="1000" b="1" dirty="0">
              <a:latin typeface="Arial" panose="020B0604020202020204" pitchFamily="34" charset="0"/>
              <a:cs typeface="Trebuchet MS"/>
            </a:endParaRPr>
          </a:p>
          <a:p>
            <a:pPr marL="316865" marR="229235" indent="-171450" algn="just">
              <a:lnSpc>
                <a:spcPts val="1080"/>
              </a:lnSpc>
              <a:spcBef>
                <a:spcPts val="810"/>
              </a:spcBef>
              <a:buFont typeface="Courier New" panose="02070309020205020404" pitchFamily="49" charset="0"/>
              <a:buChar char="o"/>
            </a:pPr>
            <a:r>
              <a:rPr lang="es-CL" sz="900" spc="-15" dirty="0">
                <a:latin typeface="Arial"/>
                <a:cs typeface="Arial"/>
              </a:rPr>
              <a:t>Los trabajadores afiliados a Fonasa tienen un plazo de </a:t>
            </a:r>
            <a:r>
              <a:rPr lang="es-CL" sz="900" b="1" spc="-15" dirty="0">
                <a:latin typeface="Arial"/>
                <a:cs typeface="Arial"/>
              </a:rPr>
              <a:t>5 días hábiles, </a:t>
            </a:r>
            <a:r>
              <a:rPr lang="es-CL" sz="900" spc="-15" dirty="0">
                <a:latin typeface="Arial"/>
                <a:cs typeface="Arial"/>
              </a:rPr>
              <a:t>desde la recepción de la notificación de resolución de la LM, para presentar recurso de reposición ante la respectiva COMPIN. (Dictamen E82937/2021 CGR)</a:t>
            </a:r>
          </a:p>
          <a:p>
            <a:pPr marL="316865" marR="229235" indent="-171450" algn="just">
              <a:lnSpc>
                <a:spcPts val="1080"/>
              </a:lnSpc>
              <a:spcBef>
                <a:spcPts val="810"/>
              </a:spcBef>
              <a:buFont typeface="Courier New" panose="02070309020205020404" pitchFamily="49" charset="0"/>
              <a:buChar char="o"/>
            </a:pPr>
            <a:r>
              <a:rPr lang="es-CL" sz="900" spc="-15" dirty="0">
                <a:latin typeface="Arial"/>
                <a:cs typeface="Arial"/>
              </a:rPr>
              <a:t>Los trabajadores afiliados a Isapre podrán recurrir ante la COMPIN que corresponda. El plazo para interponer estos reclamos, será de </a:t>
            </a:r>
            <a:r>
              <a:rPr lang="es-CL" sz="900" b="1" spc="-15" dirty="0">
                <a:latin typeface="Arial"/>
                <a:cs typeface="Arial"/>
              </a:rPr>
              <a:t>15 días hábiles </a:t>
            </a:r>
            <a:r>
              <a:rPr lang="es-CL" sz="900" spc="-15" dirty="0">
                <a:latin typeface="Arial"/>
                <a:cs typeface="Arial"/>
              </a:rPr>
              <a:t>contados desde la recepción del pronunciamiento de la ISAPRE. (Arts. 39 y 40 Dto.N°3/1984 MINSAL)</a:t>
            </a:r>
          </a:p>
          <a:p>
            <a:pPr marL="316865" marR="229235" indent="-171450" algn="just">
              <a:lnSpc>
                <a:spcPts val="1080"/>
              </a:lnSpc>
              <a:spcBef>
                <a:spcPts val="810"/>
              </a:spcBef>
              <a:buFont typeface="Courier New" panose="02070309020205020404" pitchFamily="49" charset="0"/>
              <a:buChar char="o"/>
            </a:pPr>
            <a:r>
              <a:rPr lang="es-CL" sz="900" spc="-15" dirty="0">
                <a:latin typeface="Arial"/>
                <a:cs typeface="Arial"/>
              </a:rPr>
              <a:t>Si el pronunciamiento de COMPIN no es favorable, </a:t>
            </a:r>
            <a:r>
              <a:rPr lang="es-CL" sz="900" spc="-30" dirty="0">
                <a:latin typeface="Arial"/>
                <a:cs typeface="Arial"/>
              </a:rPr>
              <a:t>puede interponer un reclamo ante la </a:t>
            </a:r>
            <a:r>
              <a:rPr lang="es-CL" sz="900" spc="-125" dirty="0">
                <a:latin typeface="Arial"/>
                <a:cs typeface="Arial"/>
              </a:rPr>
              <a:t>SUSESO, en su calidad de autoridad técnica de control de las ISAPRES y COMPIN, </a:t>
            </a:r>
            <a:r>
              <a:rPr lang="es-CL" sz="900" spc="-30" dirty="0">
                <a:latin typeface="Arial"/>
                <a:cs typeface="Arial"/>
              </a:rPr>
              <a:t>para el cual no existe un plazo.</a:t>
            </a:r>
          </a:p>
          <a:p>
            <a:pPr marL="316865" marR="229235" indent="-171450" algn="just">
              <a:lnSpc>
                <a:spcPts val="1080"/>
              </a:lnSpc>
              <a:spcBef>
                <a:spcPts val="810"/>
              </a:spcBef>
              <a:buFont typeface="Courier New" panose="02070309020205020404" pitchFamily="49" charset="0"/>
              <a:buChar char="o"/>
            </a:pPr>
            <a:r>
              <a:rPr lang="es-CL" sz="900" spc="-15" dirty="0">
                <a:latin typeface="Arial"/>
                <a:cs typeface="Arial"/>
              </a:rPr>
              <a:t>Por lo anterior, la posibilidad de reclamo ante la SUSESO no priva a los empleadores de la facultad y el deber de iniciar el proceso de recuperación de remuneraciones por reposos médicos rechazados o reducidos. (Dictamen E82937/2021 CGR)</a:t>
            </a:r>
          </a:p>
          <a:p>
            <a:pPr marL="316865" marR="229235" indent="-171450" algn="just">
              <a:lnSpc>
                <a:spcPts val="1080"/>
              </a:lnSpc>
              <a:spcBef>
                <a:spcPts val="810"/>
              </a:spcBef>
              <a:buFont typeface="Courier New" panose="02070309020205020404" pitchFamily="49" charset="0"/>
              <a:buChar char="o"/>
            </a:pPr>
            <a:r>
              <a:rPr lang="es-CL" sz="900" spc="-15" dirty="0">
                <a:latin typeface="Arial"/>
                <a:cs typeface="Arial"/>
              </a:rPr>
              <a:t>En caso de haberse hecho un descuento por concepto de rechazo o reducción de LM y, posteriormente, sea autorizada por la SUSESO, el funcionario deberá presentar ante la Subdirección de Gestión y Desarrollo de las Personas (SDGDP), la resolución que lo acredite, a objeto de efectuar el reintegro de sus remuneraciones.</a:t>
            </a:r>
          </a:p>
          <a:p>
            <a:pPr marL="145415" marR="232410">
              <a:lnSpc>
                <a:spcPct val="143000"/>
              </a:lnSpc>
              <a:spcBef>
                <a:spcPts val="795"/>
              </a:spcBef>
            </a:pPr>
            <a:endParaRPr sz="1000" dirty="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99427" y="300930"/>
            <a:ext cx="2559685" cy="550151"/>
          </a:xfrm>
          <a:prstGeom prst="rect">
            <a:avLst/>
          </a:prstGeom>
          <a:solidFill>
            <a:srgbClr val="8BACAD"/>
          </a:solidFill>
        </p:spPr>
        <p:txBody>
          <a:bodyPr vert="horz" wrap="square" lIns="0" tIns="87630" rIns="0" bIns="0" rtlCol="0">
            <a:spAutoFit/>
          </a:bodyPr>
          <a:lstStyle/>
          <a:p>
            <a:pPr marL="145415" marR="232410" algn="ctr">
              <a:spcBef>
                <a:spcPts val="795"/>
              </a:spcBef>
            </a:pPr>
            <a:r>
              <a:rPr lang="es-MX" sz="1000" b="1" spc="-30" dirty="0">
                <a:latin typeface="Arial" panose="020B0604020202020204" pitchFamily="34" charset="0"/>
                <a:cs typeface="Arial" panose="020B0604020202020204" pitchFamily="34" charset="0"/>
              </a:rPr>
              <a:t>DEVOLUCION </a:t>
            </a:r>
            <a:r>
              <a:rPr lang="es-MX" sz="1000" b="1" spc="-1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MX" sz="1000" b="1" spc="-35" dirty="0">
                <a:latin typeface="Arial" panose="020B0604020202020204" pitchFamily="34" charset="0"/>
                <a:cs typeface="Arial" panose="020B0604020202020204" pitchFamily="34" charset="0"/>
              </a:rPr>
              <a:t>REINTEGRO </a:t>
            </a:r>
            <a:r>
              <a:rPr lang="es-MX" sz="1000" b="1" spc="-20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s-MX" sz="1000" b="1" spc="-25" dirty="0">
                <a:latin typeface="Arial" panose="020B0604020202020204" pitchFamily="34" charset="0"/>
                <a:cs typeface="Arial" panose="020B0604020202020204" pitchFamily="34" charset="0"/>
              </a:rPr>
              <a:t>SUBSI</a:t>
            </a: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DIOS </a:t>
            </a:r>
            <a:r>
              <a:rPr lang="es-MX" sz="1000" b="1" spc="-10" dirty="0">
                <a:latin typeface="Arial" panose="020B0604020202020204" pitchFamily="34" charset="0"/>
                <a:cs typeface="Arial" panose="020B0604020202020204" pitchFamily="34" charset="0"/>
              </a:rPr>
              <a:t>INDEBIDAMENTE</a:t>
            </a:r>
            <a:r>
              <a:rPr lang="es-MX" sz="1000" b="1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b="1" spc="-15" dirty="0">
                <a:latin typeface="Arial" panose="020B0604020202020204" pitchFamily="34" charset="0"/>
                <a:cs typeface="Arial" panose="020B0604020202020204" pitchFamily="34" charset="0"/>
              </a:rPr>
              <a:t>PERCIBIDOS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099426" y="902008"/>
            <a:ext cx="2559685" cy="4678204"/>
          </a:xfrm>
          <a:prstGeom prst="rect">
            <a:avLst/>
          </a:prstGeom>
          <a:solidFill>
            <a:srgbClr val="C1C4CF"/>
          </a:solidFill>
          <a:ln w="34290">
            <a:solidFill>
              <a:srgbClr val="8BACAD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45415" marR="232410" algn="just">
              <a:spcBef>
                <a:spcPts val="795"/>
              </a:spcBef>
            </a:pPr>
            <a:endParaRPr lang="es-MX" sz="500" spc="-15" dirty="0">
              <a:latin typeface="Arial" panose="020B0604020202020204" pitchFamily="34" charset="0"/>
              <a:cs typeface="Trebuchet MS"/>
            </a:endParaRPr>
          </a:p>
          <a:p>
            <a:pPr marL="316865" marR="232410" indent="-171450" algn="just">
              <a:spcBef>
                <a:spcPts val="795"/>
              </a:spcBef>
              <a:buFont typeface="Courier New" panose="02070309020205020404" pitchFamily="49" charset="0"/>
              <a:buChar char="o"/>
            </a:pPr>
            <a:r>
              <a:rPr lang="es-MX" sz="900" spc="-15" dirty="0">
                <a:latin typeface="Arial" panose="020B0604020202020204" pitchFamily="34" charset="0"/>
                <a:cs typeface="Trebuchet MS"/>
              </a:rPr>
              <a:t>El descuento de remuneraciones por LM rechazada o reducida </a:t>
            </a:r>
            <a:r>
              <a:rPr lang="es-CL" sz="900" spc="-15" dirty="0">
                <a:latin typeface="Arial" panose="020B0604020202020204" pitchFamily="34" charset="0"/>
                <a:cs typeface="Trebuchet MS"/>
              </a:rPr>
              <a:t>resulta del todo procedente desde el momento en que la COMPIN emite su pronunciamiento o transcurren los plazos de reclamación. Por ello, es importante que el funcionario informe a la Subdirección de Gestión y desarrollo de las Personas (SDGDP), si recurrirá o no.</a:t>
            </a:r>
          </a:p>
          <a:p>
            <a:pPr marL="316865" marR="232410" indent="-171450" algn="just">
              <a:spcBef>
                <a:spcPts val="795"/>
              </a:spcBef>
              <a:buFont typeface="Courier New" panose="02070309020205020404" pitchFamily="49" charset="0"/>
              <a:buChar char="o"/>
            </a:pPr>
            <a:r>
              <a:rPr lang="es-MX" sz="900" spc="-5" dirty="0">
                <a:latin typeface="Arial" panose="020B0604020202020204" pitchFamily="34" charset="0"/>
              </a:rPr>
              <a:t>En caso que, el funcionario no informe a la SDGDP de la presentación reclamo ante la COMPIN, y habiendo transcurrido el plazo legal de reclamación</a:t>
            </a:r>
            <a:r>
              <a:rPr lang="es-MX" sz="900" dirty="0">
                <a:latin typeface="Arial" panose="020B0604020202020204" pitchFamily="34" charset="0"/>
              </a:rPr>
              <a:t>, se emitirá resolución de descuento de remuneraciones por concepto de rechazo o reducción de licencia médica, que se notificará al funcionario, y se remitirá copia a la Unidad de Remuneraciones del SSM para hacerlo efectivo en la próxima remuneración.</a:t>
            </a:r>
          </a:p>
          <a:p>
            <a:pPr marL="316865" marR="232410" indent="-171450" algn="just">
              <a:spcBef>
                <a:spcPts val="795"/>
              </a:spcBef>
              <a:buFont typeface="Courier New" panose="02070309020205020404" pitchFamily="49" charset="0"/>
              <a:buChar char="o"/>
            </a:pPr>
            <a:r>
              <a:rPr lang="es-CL" sz="900" dirty="0">
                <a:latin typeface="Arial" panose="020B0604020202020204" pitchFamily="34" charset="0"/>
                <a:cs typeface="Trebuchet MS"/>
              </a:rPr>
              <a:t>Recuerdo que, una vez notificado/a de la resolución de descuento pueden ejercer el derecho del articulo 67 de la ley N°10.336, solicitando condonación o facilidades de pago de las sumas percibidas indebidamente a la Contraloría General de la Republica. En el caso que el ejerza éste derecho será su responsabilidad acreditar a su empleador el tramite en curso.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975</Words>
  <Application>Microsoft Office PowerPoint</Application>
  <PresentationFormat>Personalizado</PresentationFormat>
  <Paragraphs>56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Georgia</vt:lpstr>
      <vt:lpstr>Symbol</vt:lpstr>
      <vt:lpstr>Times New Roman</vt:lpstr>
      <vt:lpstr>Trebuchet MS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RRHH</dc:creator>
  <cp:lastModifiedBy>Tic HCM</cp:lastModifiedBy>
  <cp:revision>76</cp:revision>
  <cp:lastPrinted>2023-03-14T11:57:50Z</cp:lastPrinted>
  <dcterms:created xsi:type="dcterms:W3CDTF">2023-03-10T14:35:08Z</dcterms:created>
  <dcterms:modified xsi:type="dcterms:W3CDTF">2023-04-03T13:40:14Z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2022-05-17T00:00:00Z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2023-03-10T00:00:00Z</vt:filetime>
  </property>
</Properties>
</file>