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67" r:id="rId2"/>
    <p:sldId id="273" r:id="rId3"/>
    <p:sldId id="274" r:id="rId4"/>
    <p:sldId id="275" r:id="rId5"/>
    <p:sldId id="282" r:id="rId6"/>
    <p:sldId id="279" r:id="rId7"/>
    <p:sldId id="281" r:id="rId8"/>
    <p:sldId id="278" r:id="rId9"/>
    <p:sldId id="280" r:id="rId10"/>
    <p:sldId id="277" r:id="rId11"/>
    <p:sldId id="286" r:id="rId12"/>
    <p:sldId id="276" r:id="rId13"/>
    <p:sldId id="283" r:id="rId14"/>
    <p:sldId id="284" r:id="rId15"/>
    <p:sldId id="287" r:id="rId16"/>
    <p:sldId id="285" r:id="rId17"/>
    <p:sldId id="272" r:id="rId18"/>
  </p:sldIdLst>
  <p:sldSz cx="9144000" cy="5143500" type="screen16x9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2880">
          <p15:clr>
            <a:srgbClr val="A4A3A4"/>
          </p15:clr>
        </p15:guide>
        <p15:guide id="3" orient="horz" pos="159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4681"/>
    <a:srgbClr val="9D9D9C"/>
    <a:srgbClr val="626363"/>
    <a:srgbClr val="0B4581"/>
    <a:srgbClr val="E1EFF6"/>
    <a:srgbClr val="094581"/>
    <a:srgbClr val="CBBCE4"/>
    <a:srgbClr val="9286D1"/>
    <a:srgbClr val="A2A431"/>
    <a:srgbClr val="A8AA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28"/>
    <p:restoredTop sz="94795"/>
  </p:normalViewPr>
  <p:slideViewPr>
    <p:cSldViewPr snapToGrid="0" snapToObjects="1">
      <p:cViewPr varScale="1">
        <p:scale>
          <a:sx n="63" d="100"/>
          <a:sy n="63" d="100"/>
        </p:scale>
        <p:origin x="78" y="60"/>
      </p:cViewPr>
      <p:guideLst>
        <p:guide pos="2880"/>
        <p:guide orient="horz" pos="159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FFF770-35C9-2A40-889A-E5244CA528B0}" type="datetimeFigureOut">
              <a:rPr lang="es-ES" smtClean="0"/>
              <a:t>24/03/2025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B47898-E04B-1B48-B36A-5B44ADE863D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8490517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09F4EB-0C48-1D4D-BE05-59A7B7BF1EB1}" type="datetimeFigureOut">
              <a:rPr lang="es-ES" smtClean="0"/>
              <a:t>24/03/2025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C2ACEB-F3A8-8A45-9867-B63159394D5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6285447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C2ACEB-F3A8-8A45-9867-B63159394D57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911268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ortada">
    <p:bg>
      <p:bgPr>
        <a:solidFill>
          <a:srgbClr val="0C468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1B136455-9882-F68F-059A-3436EFCE5C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ED10B83-DC68-9CB3-26B7-4BF431E64A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1299939"/>
            <a:ext cx="7886700" cy="506559"/>
          </a:xfrm>
        </p:spPr>
        <p:txBody>
          <a:bodyPr>
            <a:normAutofit/>
          </a:bodyPr>
          <a:lstStyle>
            <a:lvl1pPr algn="ctr">
              <a:defRPr sz="2800" b="1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s-MX" dirty="0"/>
              <a:t>TÍTULO DE PRESENTACIÓN</a:t>
            </a:r>
            <a:endParaRPr lang="es-CL" dirty="0"/>
          </a:p>
        </p:txBody>
      </p:sp>
      <p:sp>
        <p:nvSpPr>
          <p:cNvPr id="14" name="Marcador de texto 13">
            <a:extLst>
              <a:ext uri="{FF2B5EF4-FFF2-40B4-BE49-F238E27FC236}">
                <a16:creationId xmlns:a16="http://schemas.microsoft.com/office/drawing/2014/main" id="{4EF85A1B-74A0-E128-CE32-50B638FB713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161660" y="1861314"/>
            <a:ext cx="4820681" cy="368929"/>
          </a:xfrm>
        </p:spPr>
        <p:txBody>
          <a:bodyPr>
            <a:no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s-MX" dirty="0"/>
              <a:t>Bajada </a:t>
            </a:r>
            <a:endParaRPr lang="es-CL" dirty="0"/>
          </a:p>
        </p:txBody>
      </p:sp>
      <p:sp>
        <p:nvSpPr>
          <p:cNvPr id="6" name="Marcador de texto 13">
            <a:extLst>
              <a:ext uri="{FF2B5EF4-FFF2-40B4-BE49-F238E27FC236}">
                <a16:creationId xmlns:a16="http://schemas.microsoft.com/office/drawing/2014/main" id="{6B4A7471-0AED-0F70-E614-CB2A34D3155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161660" y="4620278"/>
            <a:ext cx="4820681" cy="219735"/>
          </a:xfrm>
        </p:spPr>
        <p:txBody>
          <a:bodyPr>
            <a:noAutofit/>
          </a:bodyPr>
          <a:lstStyle>
            <a:lvl1pPr marL="0" indent="0" algn="ctr">
              <a:buNone/>
              <a:defRPr sz="105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s-MX" dirty="0"/>
              <a:t>Fecha</a:t>
            </a:r>
            <a:endParaRPr lang="es-CL" dirty="0"/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70F0121A-E80A-75F1-A68A-46AAC11000F6}"/>
              </a:ext>
            </a:extLst>
          </p:cNvPr>
          <p:cNvGrpSpPr/>
          <p:nvPr userDrawn="1"/>
        </p:nvGrpSpPr>
        <p:grpSpPr>
          <a:xfrm>
            <a:off x="3123661" y="3211551"/>
            <a:ext cx="2896677" cy="1029576"/>
            <a:chOff x="3117408" y="3068757"/>
            <a:chExt cx="3036900" cy="1079416"/>
          </a:xfrm>
        </p:grpSpPr>
        <p:pic>
          <p:nvPicPr>
            <p:cNvPr id="4" name="Imagen 3">
              <a:extLst>
                <a:ext uri="{FF2B5EF4-FFF2-40B4-BE49-F238E27FC236}">
                  <a16:creationId xmlns:a16="http://schemas.microsoft.com/office/drawing/2014/main" id="{18197B94-B79E-6D0A-C121-F85FCDEAAF6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r="58149"/>
            <a:stretch/>
          </p:blipFill>
          <p:spPr>
            <a:xfrm>
              <a:off x="3117408" y="3068757"/>
              <a:ext cx="1287615" cy="1079416"/>
            </a:xfrm>
            <a:prstGeom prst="rect">
              <a:avLst/>
            </a:prstGeom>
          </p:spPr>
        </p:pic>
        <p:pic>
          <p:nvPicPr>
            <p:cNvPr id="7" name="Imagen 6">
              <a:extLst>
                <a:ext uri="{FF2B5EF4-FFF2-40B4-BE49-F238E27FC236}">
                  <a16:creationId xmlns:a16="http://schemas.microsoft.com/office/drawing/2014/main" id="{0FC8E0B9-E439-8584-63C0-F069085D86D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36827" y="3257129"/>
              <a:ext cx="1717481" cy="75139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6702391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0_Título y objetos"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3C5501AE-E139-EBF2-7A31-E25B13E70FB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397407"/>
            <a:ext cx="6442263" cy="408170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0B458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 hasCustomPrompt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lIns="0" rIns="0"/>
          <a:lstStyle>
            <a:lvl1pPr marL="108000" indent="0">
              <a:lnSpc>
                <a:spcPct val="100000"/>
              </a:lnSpc>
              <a:buNone/>
              <a:defRPr sz="1600">
                <a:solidFill>
                  <a:schemeClr val="tx1">
                    <a:lumMod val="90000"/>
                    <a:lumOff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25600" indent="-140400">
              <a:lnSpc>
                <a:spcPct val="100000"/>
              </a:lnSpc>
              <a:buSzPct val="80000"/>
              <a:buFont typeface="Arial" panose="020B0604020202020204" pitchFamily="34" charset="0"/>
              <a:buChar char="•"/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84800" indent="-158400">
              <a:lnSpc>
                <a:spcPct val="100000"/>
              </a:lnSpc>
              <a:buSzPct val="80000"/>
              <a:buFont typeface="Lucida Grande"/>
              <a:buChar char="-"/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098000" indent="-158400">
              <a:lnSpc>
                <a:spcPct val="100000"/>
              </a:lnSpc>
              <a:buSzPct val="60000"/>
              <a:buFont typeface="Courier New"/>
              <a:buChar char="o"/>
              <a:defRPr lang="es-ES_tradnl" sz="1200" kern="12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411200" indent="-158400">
              <a:lnSpc>
                <a:spcPct val="100000"/>
              </a:lnSpc>
              <a:buSzPct val="70000"/>
              <a:defRPr lang="es-ES" sz="1200" kern="1200" dirty="0">
                <a:solidFill>
                  <a:schemeClr val="tx1">
                    <a:lumMod val="90000"/>
                    <a:lumOff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lang="es-ES" dirty="0"/>
          </a:p>
        </p:txBody>
      </p:sp>
      <p:sp>
        <p:nvSpPr>
          <p:cNvPr id="11" name="Marcador de número de diapositiva 6">
            <a:extLst>
              <a:ext uri="{FF2B5EF4-FFF2-40B4-BE49-F238E27FC236}">
                <a16:creationId xmlns:a16="http://schemas.microsoft.com/office/drawing/2014/main" id="{AF3CBFE2-9662-B912-2311-765E8AF6E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29644" y="4737909"/>
            <a:ext cx="2133600" cy="213547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758EF458-5B7C-9F44-BB09-A6316498C081}" type="slidenum">
              <a:rPr lang="es-ES" smtClean="0"/>
              <a:pPr/>
              <a:t>‹Nº›</a:t>
            </a:fld>
            <a:endParaRPr lang="es-E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CE05746-80A5-B722-334D-B6789F698AE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01455" y="326207"/>
            <a:ext cx="1095703" cy="479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9104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y objetos">
    <p:bg>
      <p:bgPr>
        <a:solidFill>
          <a:schemeClr val="accent5">
            <a:alpha val="40084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FD8A82EE-F36E-8C02-FE68-9C4859CBDBF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id="{C22AA6A1-73D9-5BB9-035E-630E4226E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97407"/>
            <a:ext cx="6442263" cy="408170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0B458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12" name="Marcador de contenido 2">
            <a:extLst>
              <a:ext uri="{FF2B5EF4-FFF2-40B4-BE49-F238E27FC236}">
                <a16:creationId xmlns:a16="http://schemas.microsoft.com/office/drawing/2014/main" id="{0A6D0AD6-F63F-40DD-4925-BD3D514DB6A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lIns="0" rIns="0"/>
          <a:lstStyle>
            <a:lvl1pPr marL="108000" indent="0">
              <a:lnSpc>
                <a:spcPct val="100000"/>
              </a:lnSpc>
              <a:buNone/>
              <a:defRPr sz="1600">
                <a:solidFill>
                  <a:schemeClr val="tx1">
                    <a:lumMod val="90000"/>
                    <a:lumOff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25600" indent="-140400">
              <a:lnSpc>
                <a:spcPct val="100000"/>
              </a:lnSpc>
              <a:buSzPct val="80000"/>
              <a:buFont typeface="Arial" panose="020B0604020202020204" pitchFamily="34" charset="0"/>
              <a:buChar char="•"/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84800" indent="-158400">
              <a:lnSpc>
                <a:spcPct val="100000"/>
              </a:lnSpc>
              <a:buSzPct val="80000"/>
              <a:buFont typeface="Lucida Grande"/>
              <a:buChar char="-"/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098000" indent="-158400">
              <a:lnSpc>
                <a:spcPct val="100000"/>
              </a:lnSpc>
              <a:buSzPct val="60000"/>
              <a:buFont typeface="Courier New"/>
              <a:buChar char="o"/>
              <a:defRPr lang="es-ES_tradnl" sz="1200" kern="12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411200" indent="-158400">
              <a:lnSpc>
                <a:spcPct val="100000"/>
              </a:lnSpc>
              <a:buSzPct val="70000"/>
              <a:defRPr lang="es-ES" sz="1200" kern="1200" dirty="0">
                <a:solidFill>
                  <a:schemeClr val="tx1">
                    <a:lumMod val="90000"/>
                    <a:lumOff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lang="es-ES" dirty="0"/>
          </a:p>
        </p:txBody>
      </p:sp>
      <p:sp>
        <p:nvSpPr>
          <p:cNvPr id="14" name="Marcador de número de diapositiva 6">
            <a:extLst>
              <a:ext uri="{FF2B5EF4-FFF2-40B4-BE49-F238E27FC236}">
                <a16:creationId xmlns:a16="http://schemas.microsoft.com/office/drawing/2014/main" id="{5A2FFB4C-E7DD-0419-5B61-30D6CD9A0A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29644" y="4737909"/>
            <a:ext cx="2133600" cy="213547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758EF458-5B7C-9F44-BB09-A6316498C081}" type="slidenum">
              <a:rPr lang="es-ES" smtClean="0"/>
              <a:pPr/>
              <a:t>‹Nº›</a:t>
            </a:fld>
            <a:endParaRPr lang="es-ES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8E9404C3-092B-4AE8-3825-B9D9764BDE0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01455" y="326207"/>
            <a:ext cx="1095703" cy="479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79917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12CC883C-472E-CF44-54B6-91C61921C8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ítulo 1">
            <a:extLst>
              <a:ext uri="{FF2B5EF4-FFF2-40B4-BE49-F238E27FC236}">
                <a16:creationId xmlns:a16="http://schemas.microsoft.com/office/drawing/2014/main" id="{81CED1A0-723E-D6A3-44F7-C99FE6B18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97407"/>
            <a:ext cx="6442263" cy="408170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0B458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id="{1109171C-B588-9F38-2029-1AE0B77693B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57200" y="1200151"/>
            <a:ext cx="3965533" cy="3394472"/>
          </a:xfrm>
          <a:prstGeom prst="rect">
            <a:avLst/>
          </a:prstGeom>
        </p:spPr>
        <p:txBody>
          <a:bodyPr lIns="0" rIns="0"/>
          <a:lstStyle>
            <a:lvl1pPr marL="108000" indent="0">
              <a:lnSpc>
                <a:spcPct val="100000"/>
              </a:lnSpc>
              <a:buNone/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25600" indent="-140400">
              <a:lnSpc>
                <a:spcPct val="100000"/>
              </a:lnSpc>
              <a:buSzPct val="80000"/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90000"/>
                    <a:lumOff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84800" indent="-158400">
              <a:lnSpc>
                <a:spcPct val="100000"/>
              </a:lnSpc>
              <a:buSzPct val="80000"/>
              <a:buFont typeface="Lucida Grande"/>
              <a:buChar char="-"/>
              <a:defRPr sz="1200">
                <a:solidFill>
                  <a:schemeClr val="tx1">
                    <a:lumMod val="90000"/>
                    <a:lumOff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098000" indent="-158400">
              <a:lnSpc>
                <a:spcPct val="100000"/>
              </a:lnSpc>
              <a:buSzPct val="60000"/>
              <a:buFont typeface="Courier New"/>
              <a:buChar char="o"/>
              <a:defRPr lang="es-ES_tradnl" sz="1100" kern="12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411200" indent="-158400">
              <a:lnSpc>
                <a:spcPct val="100000"/>
              </a:lnSpc>
              <a:buSzPct val="70000"/>
              <a:defRPr lang="es-ES" sz="1100" kern="1200" dirty="0">
                <a:solidFill>
                  <a:schemeClr val="tx1">
                    <a:lumMod val="90000"/>
                    <a:lumOff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lang="es-ES" dirty="0"/>
          </a:p>
        </p:txBody>
      </p:sp>
      <p:sp>
        <p:nvSpPr>
          <p:cNvPr id="11" name="Marcador de contenido 2">
            <a:extLst>
              <a:ext uri="{FF2B5EF4-FFF2-40B4-BE49-F238E27FC236}">
                <a16:creationId xmlns:a16="http://schemas.microsoft.com/office/drawing/2014/main" id="{BF81288D-73A1-D1A2-E4E6-B0FF9FEBAE70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721267" y="1200151"/>
            <a:ext cx="3965533" cy="3394472"/>
          </a:xfrm>
          <a:prstGeom prst="rect">
            <a:avLst/>
          </a:prstGeom>
        </p:spPr>
        <p:txBody>
          <a:bodyPr lIns="0" rIns="0"/>
          <a:lstStyle>
            <a:lvl1pPr marL="108000" indent="0">
              <a:lnSpc>
                <a:spcPct val="100000"/>
              </a:lnSpc>
              <a:buNone/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25600" indent="-140400">
              <a:lnSpc>
                <a:spcPct val="100000"/>
              </a:lnSpc>
              <a:buSzPct val="80000"/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90000"/>
                    <a:lumOff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84800" indent="-158400">
              <a:lnSpc>
                <a:spcPct val="100000"/>
              </a:lnSpc>
              <a:buSzPct val="80000"/>
              <a:buFont typeface="Lucida Grande"/>
              <a:buChar char="-"/>
              <a:defRPr sz="1200">
                <a:solidFill>
                  <a:schemeClr val="tx1">
                    <a:lumMod val="90000"/>
                    <a:lumOff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098000" indent="-158400">
              <a:lnSpc>
                <a:spcPct val="100000"/>
              </a:lnSpc>
              <a:buSzPct val="60000"/>
              <a:buFont typeface="Courier New"/>
              <a:buChar char="o"/>
              <a:defRPr lang="es-ES_tradnl" sz="1100" kern="12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411200" indent="-158400">
              <a:lnSpc>
                <a:spcPct val="100000"/>
              </a:lnSpc>
              <a:buSzPct val="70000"/>
              <a:defRPr lang="es-ES" sz="1100" kern="1200" dirty="0">
                <a:solidFill>
                  <a:schemeClr val="tx1">
                    <a:lumMod val="90000"/>
                    <a:lumOff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lang="es-ES" dirty="0"/>
          </a:p>
        </p:txBody>
      </p:sp>
      <p:sp>
        <p:nvSpPr>
          <p:cNvPr id="12" name="Marcador de número de diapositiva 6">
            <a:extLst>
              <a:ext uri="{FF2B5EF4-FFF2-40B4-BE49-F238E27FC236}">
                <a16:creationId xmlns:a16="http://schemas.microsoft.com/office/drawing/2014/main" id="{0512EE8B-937A-9D05-8179-B3BD601F9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29644" y="4737909"/>
            <a:ext cx="2133600" cy="213547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758EF458-5B7C-9F44-BB09-A6316498C081}" type="slidenum">
              <a:rPr lang="es-ES" smtClean="0"/>
              <a:pPr/>
              <a:t>‹Nº›</a:t>
            </a:fld>
            <a:endParaRPr lang="es-ES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24BF3084-B7FB-96B6-0F63-9453ECA6123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01455" y="326207"/>
            <a:ext cx="1095703" cy="479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0360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">
    <p:bg>
      <p:bgPr>
        <a:solidFill>
          <a:srgbClr val="0C468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1B136455-9882-F68F-059A-3436EFCE5C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7434"/>
            <a:ext cx="9144000" cy="5143500"/>
          </a:xfrm>
          <a:prstGeom prst="rect">
            <a:avLst/>
          </a:prstGeom>
        </p:spPr>
      </p:pic>
      <p:grpSp>
        <p:nvGrpSpPr>
          <p:cNvPr id="2" name="Grupo 1">
            <a:extLst>
              <a:ext uri="{FF2B5EF4-FFF2-40B4-BE49-F238E27FC236}">
                <a16:creationId xmlns:a16="http://schemas.microsoft.com/office/drawing/2014/main" id="{E312BC28-2F16-F128-E8A2-DFA0DFD77BE3}"/>
              </a:ext>
            </a:extLst>
          </p:cNvPr>
          <p:cNvGrpSpPr/>
          <p:nvPr userDrawn="1"/>
        </p:nvGrpSpPr>
        <p:grpSpPr>
          <a:xfrm>
            <a:off x="2764271" y="1929222"/>
            <a:ext cx="3615458" cy="1285055"/>
            <a:chOff x="2337363" y="1816096"/>
            <a:chExt cx="4655566" cy="1654744"/>
          </a:xfrm>
        </p:grpSpPr>
        <p:pic>
          <p:nvPicPr>
            <p:cNvPr id="4" name="Imagen 3">
              <a:extLst>
                <a:ext uri="{FF2B5EF4-FFF2-40B4-BE49-F238E27FC236}">
                  <a16:creationId xmlns:a16="http://schemas.microsoft.com/office/drawing/2014/main" id="{E76B3BF9-37EA-50A8-84D1-821CF63FB96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2337363" y="1816096"/>
              <a:ext cx="1812339" cy="1654744"/>
            </a:xfrm>
            <a:prstGeom prst="rect">
              <a:avLst/>
            </a:prstGeom>
          </p:spPr>
        </p:pic>
        <p:pic>
          <p:nvPicPr>
            <p:cNvPr id="6" name="Imagen 5">
              <a:extLst>
                <a:ext uri="{FF2B5EF4-FFF2-40B4-BE49-F238E27FC236}">
                  <a16:creationId xmlns:a16="http://schemas.microsoft.com/office/drawing/2014/main" id="{FA00E7DE-EC93-783F-0304-397CA2F0A0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360032" y="2104870"/>
              <a:ext cx="2632897" cy="115189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2876937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627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50" r:id="rId2"/>
    <p:sldLayoutId id="2147483664" r:id="rId3"/>
    <p:sldLayoutId id="2147483652" r:id="rId4"/>
    <p:sldLayoutId id="2147483672" r:id="rId5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400" b="1" kern="1200">
          <a:solidFill>
            <a:schemeClr val="accent1"/>
          </a:solidFill>
          <a:latin typeface="Cambria"/>
          <a:ea typeface="+mj-ea"/>
          <a:cs typeface="Cambria"/>
        </a:defRPr>
      </a:lvl1pPr>
    </p:titleStyle>
    <p:bodyStyle>
      <a:lvl1pPr marL="284400" indent="-1764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Cambria"/>
          <a:ea typeface="+mn-ea"/>
          <a:cs typeface="Cambria"/>
        </a:defRPr>
      </a:lvl1pPr>
      <a:lvl2pPr marL="525600" indent="-140400" algn="l" defTabSz="457200" rtl="0" eaLnBrk="1" latinLnBrk="0" hangingPunct="1">
        <a:spcBef>
          <a:spcPts val="600"/>
        </a:spcBef>
        <a:buSzPct val="80000"/>
        <a:buFont typeface="Lucida Grande"/>
        <a:buChar char="›"/>
        <a:defRPr sz="1600" kern="1200">
          <a:solidFill>
            <a:schemeClr val="tx1"/>
          </a:solidFill>
          <a:latin typeface="Cambria"/>
          <a:ea typeface="+mn-ea"/>
          <a:cs typeface="Cambria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400" kern="1200">
          <a:solidFill>
            <a:schemeClr val="tx1"/>
          </a:solidFill>
          <a:latin typeface="Cambria"/>
          <a:ea typeface="+mn-ea"/>
          <a:cs typeface="Cambria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200" kern="1200">
          <a:solidFill>
            <a:schemeClr val="tx1"/>
          </a:solidFill>
          <a:latin typeface="Cambria"/>
          <a:ea typeface="+mn-ea"/>
          <a:cs typeface="Cambri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200" kern="1200">
          <a:solidFill>
            <a:schemeClr val="tx1"/>
          </a:solidFill>
          <a:latin typeface="Cambria"/>
          <a:ea typeface="+mn-ea"/>
          <a:cs typeface="Cambri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hospitalclinicomagallanes.cl/" TargetMode="Externa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mailto:tic.ssmagallanes@redsalud.gob.cl" TargetMode="Externa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AFF992-2855-D3B0-27E2-9CB22A10F3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/>
              <a:t>GUÍA RÁPIDA DEL PROTOCOLO DE RESOLUCIÓN DE  CONFLICTOS</a:t>
            </a:r>
          </a:p>
        </p:txBody>
      </p:sp>
      <p:sp>
        <p:nvSpPr>
          <p:cNvPr id="4" name="Marcador de texto 13">
            <a:extLst>
              <a:ext uri="{FF2B5EF4-FFF2-40B4-BE49-F238E27FC236}">
                <a16:creationId xmlns:a16="http://schemas.microsoft.com/office/drawing/2014/main" id="{FD915BB1-D1A9-73A2-94AB-9864439734C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161660" y="2635037"/>
            <a:ext cx="4820681" cy="368929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s-CL" dirty="0"/>
              <a:t>Unidad de Cultura y Clima Laboral</a:t>
            </a:r>
          </a:p>
        </p:txBody>
      </p:sp>
    </p:spTree>
    <p:extLst>
      <p:ext uri="{BB962C8B-B14F-4D97-AF65-F5344CB8AC3E}">
        <p14:creationId xmlns:p14="http://schemas.microsoft.com/office/powerpoint/2010/main" val="16268656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01EFA8-B0F7-54A2-8FF5-B4AE42CA5F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4274989E-CE36-6D2F-E559-CFC334D412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60540"/>
            <a:ext cx="8229600" cy="408170"/>
          </a:xfrm>
        </p:spPr>
        <p:txBody>
          <a:bodyPr/>
          <a:lstStyle/>
          <a:p>
            <a:r>
              <a:rPr lang="es-CL" dirty="0"/>
              <a:t>PASO 1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2D316713-59A6-2D25-F790-4D67DA42EF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56073"/>
            <a:ext cx="8229600" cy="3394472"/>
          </a:xfrm>
        </p:spPr>
        <p:txBody>
          <a:bodyPr/>
          <a:lstStyle/>
          <a:p>
            <a:pPr algn="just"/>
            <a:r>
              <a:rPr lang="es-CL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Una vez seleccionada la opción de </a:t>
            </a:r>
            <a:r>
              <a:rPr lang="es-CL" sz="18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“Nueva Incidencia”</a:t>
            </a:r>
            <a:r>
              <a:rPr lang="es-CL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, deberá completar los campos solicitados en cada paso. </a:t>
            </a:r>
            <a:r>
              <a:rPr lang="es-ES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Deberás ingresar la </a:t>
            </a:r>
            <a:r>
              <a:rPr lang="es-ES" sz="18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fecha, hora y el lugar</a:t>
            </a:r>
            <a:r>
              <a:rPr lang="es-ES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de esta, para luego describir a detalle los </a:t>
            </a:r>
            <a:r>
              <a:rPr lang="es-ES" sz="18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hechos y el nombre de los involucrados</a:t>
            </a:r>
            <a:r>
              <a:rPr lang="es-ES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, una vez termines de escribir, da clic en “Paso 2”.</a:t>
            </a:r>
          </a:p>
          <a:p>
            <a:pPr algn="just"/>
            <a:endParaRPr lang="es-ES" sz="1800" kern="100" dirty="0"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algn="just"/>
            <a:endParaRPr lang="es-ES" sz="18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algn="just"/>
            <a:endParaRPr lang="es-ES" sz="1800" kern="100" dirty="0"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algn="just"/>
            <a:endParaRPr lang="es-ES" sz="18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algn="just"/>
            <a:endParaRPr lang="es-ES" sz="18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algn="just"/>
            <a:endParaRPr lang="es-ES" sz="1800" kern="100" dirty="0"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algn="ctr"/>
            <a:br>
              <a:rPr lang="es-CL" sz="1800" i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</a:br>
            <a:r>
              <a:rPr lang="es-CL" i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Cabe destacar que, el “discordante”, es la persona con la cual se tiene el conflicto. </a:t>
            </a:r>
            <a:endParaRPr lang="es-CL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algn="just"/>
            <a:endParaRPr lang="es-CL" sz="18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algn="just"/>
            <a:endParaRPr lang="es-C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0DCE936-F8B8-1800-BE65-E4F4243E9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EF458-5B7C-9F44-BB09-A6316498C081}" type="slidenum">
              <a:rPr lang="es-ES" smtClean="0"/>
              <a:pPr/>
              <a:t>10</a:t>
            </a:fld>
            <a:endParaRPr lang="es-ES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8DE5CC93-AE8B-F1BD-DC25-3C4A38059E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8925" y="2476057"/>
            <a:ext cx="3486150" cy="19475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087823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4757BD-5D46-EE06-9E88-3136271276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8D936C-E5F8-DB20-D5E4-C5379F2525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431" y="601289"/>
            <a:ext cx="7943955" cy="408170"/>
          </a:xfrm>
        </p:spPr>
        <p:txBody>
          <a:bodyPr/>
          <a:lstStyle/>
          <a:p>
            <a:r>
              <a:rPr lang="es-CL" dirty="0"/>
              <a:t>PASO 2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F8A39CB-CEAA-CE12-EBBE-EBB97ACF87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EF458-5B7C-9F44-BB09-A6316498C081}" type="slidenum">
              <a:rPr lang="es-ES" smtClean="0"/>
              <a:pPr/>
              <a:t>11</a:t>
            </a:fld>
            <a:endParaRPr lang="es-ES"/>
          </a:p>
        </p:txBody>
      </p:sp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id="{226AF55A-0691-51C0-0B54-4447415016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5432" y="1168337"/>
            <a:ext cx="8053136" cy="3670777"/>
          </a:xfrm>
        </p:spPr>
        <p:txBody>
          <a:bodyPr/>
          <a:lstStyle/>
          <a:p>
            <a:pPr algn="just"/>
            <a:r>
              <a:rPr lang="es-ES" sz="18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Ahora deberás poner tu </a:t>
            </a:r>
            <a:r>
              <a:rPr lang="es-ES" sz="1800" b="1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RUT como solicitante</a:t>
            </a:r>
            <a:r>
              <a:rPr lang="es-ES" sz="18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, añadir tu </a:t>
            </a:r>
            <a:r>
              <a:rPr lang="es-ES" sz="1800" b="1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jefatura y la jefatura del discordante</a:t>
            </a:r>
            <a:r>
              <a:rPr lang="es-ES" sz="18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en el campo correspondiente, con sus RUT y apretar el botón de buscar.</a:t>
            </a:r>
          </a:p>
          <a:p>
            <a:pPr algn="just"/>
            <a:r>
              <a:rPr lang="es-ES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S</a:t>
            </a:r>
            <a:r>
              <a:rPr lang="es-ES" sz="1800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i </a:t>
            </a:r>
            <a:r>
              <a:rPr lang="es-ES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no conoces el RUT, </a:t>
            </a:r>
            <a:r>
              <a:rPr lang="es-ES" sz="18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puedes utilizar el buscador avanzado</a:t>
            </a:r>
            <a:r>
              <a:rPr lang="es-ES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, donde podrás buscar por nombre y/o apellidos.</a:t>
            </a:r>
          </a:p>
          <a:p>
            <a:pPr algn="just"/>
            <a:r>
              <a:rPr lang="es-ES" sz="1800" i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(En caso de que no aparezca puedes </a:t>
            </a:r>
          </a:p>
          <a:p>
            <a:pPr algn="just"/>
            <a:r>
              <a:rPr lang="es-ES" sz="1800" i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agregarlo en la opción “agregar personas”).</a:t>
            </a:r>
            <a:endParaRPr lang="es-CL" sz="1800" i="1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algn="just"/>
            <a:endParaRPr lang="es-C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81744A89-2504-D310-1FE7-C29A0802D9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5174" y="2335961"/>
            <a:ext cx="3313394" cy="250872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121825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1AE5F8-C577-1C63-7E51-3567B2C3B7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1F6DC0F2-9B7C-3C86-1602-34B704BF74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48877"/>
            <a:ext cx="8229600" cy="408170"/>
          </a:xfrm>
        </p:spPr>
        <p:txBody>
          <a:bodyPr/>
          <a:lstStyle/>
          <a:p>
            <a:r>
              <a:rPr lang="es-CL" dirty="0"/>
              <a:t>PASO 3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C0507C44-AB7B-1F64-43AB-6D3B4CAA37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40424"/>
            <a:ext cx="8229600" cy="3394472"/>
          </a:xfrm>
        </p:spPr>
        <p:txBody>
          <a:bodyPr/>
          <a:lstStyle/>
          <a:p>
            <a:pPr algn="just"/>
            <a:r>
              <a:rPr lang="es-ES" sz="18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Una vez tengas añadido estos datos, da clic en la esquina superior derecha “Paso 3” y </a:t>
            </a:r>
            <a:r>
              <a:rPr lang="es-ES" sz="1800" b="1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añade a la o las personas con quienes se ha presentado el conflicto</a:t>
            </a:r>
            <a:r>
              <a:rPr lang="es-CL" sz="18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. No olvides hacer clic al momento de ingresar al discordante y apretar, luego de llenar todos los campos solicitados en </a:t>
            </a:r>
            <a:r>
              <a:rPr lang="es-CL" sz="1800" b="1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“Guardar”.</a:t>
            </a:r>
            <a:endParaRPr lang="es-C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8EF5BF1-642F-5EC5-1D9A-82F37E55A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EF458-5B7C-9F44-BB09-A6316498C081}" type="slidenum">
              <a:rPr lang="es-ES" smtClean="0"/>
              <a:pPr/>
              <a:t>12</a:t>
            </a:fld>
            <a:endParaRPr lang="es-ES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802882D1-FC58-0511-F186-2B4F46B502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6492" y="2465015"/>
            <a:ext cx="3251016" cy="248644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79965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8602CA-2D59-EF0D-C329-2620AAA486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4989208-1F6A-3E55-90A3-2FC6948DE0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EF458-5B7C-9F44-BB09-A6316498C081}" type="slidenum">
              <a:rPr lang="es-ES" smtClean="0"/>
              <a:pPr/>
              <a:t>13</a:t>
            </a:fld>
            <a:endParaRPr lang="es-ES"/>
          </a:p>
        </p:txBody>
      </p:sp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id="{3974A907-3827-94DB-6A88-A59F77072C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54293"/>
            <a:ext cx="8053136" cy="3670777"/>
          </a:xfrm>
        </p:spPr>
        <p:txBody>
          <a:bodyPr/>
          <a:lstStyle/>
          <a:p>
            <a:pPr algn="just"/>
            <a:r>
              <a:rPr lang="es-CL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Una vez completados todos los campos solicitados, la incidencia quedara en un estado de </a:t>
            </a:r>
            <a:r>
              <a:rPr lang="es-CL" sz="18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“Creado”,</a:t>
            </a:r>
            <a:r>
              <a:rPr lang="es-CL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por lo cual, al posicionarse en los tres puntos, se desplegarán cuatro dimensiones, de las cuales, usted deberá presionar la opción de </a:t>
            </a:r>
            <a:r>
              <a:rPr lang="es-CL" sz="18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“Enviar”.</a:t>
            </a:r>
            <a:r>
              <a:rPr lang="es-CL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</a:p>
          <a:p>
            <a:pPr algn="just"/>
            <a:endParaRPr lang="es-C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8B8097BC-FD7E-6914-228B-DE775E6AC45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1041" y="2623873"/>
            <a:ext cx="6504305" cy="224536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ítulo 4">
            <a:extLst>
              <a:ext uri="{FF2B5EF4-FFF2-40B4-BE49-F238E27FC236}">
                <a16:creationId xmlns:a16="http://schemas.microsoft.com/office/drawing/2014/main" id="{79D4DD38-B39E-1AA6-C627-D4BD6D66F4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48877"/>
            <a:ext cx="8229600" cy="408170"/>
          </a:xfrm>
        </p:spPr>
        <p:txBody>
          <a:bodyPr/>
          <a:lstStyle/>
          <a:p>
            <a:r>
              <a:rPr lang="es-CL" dirty="0"/>
              <a:t>PASO 3</a:t>
            </a:r>
          </a:p>
        </p:txBody>
      </p:sp>
    </p:spTree>
    <p:extLst>
      <p:ext uri="{BB962C8B-B14F-4D97-AF65-F5344CB8AC3E}">
        <p14:creationId xmlns:p14="http://schemas.microsoft.com/office/powerpoint/2010/main" val="34162097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F6ABA9-BF66-C06C-6527-CEB32309AD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EA62516D-150E-343C-C4C2-744699D961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50242"/>
            <a:ext cx="8229600" cy="3394472"/>
          </a:xfrm>
        </p:spPr>
        <p:txBody>
          <a:bodyPr/>
          <a:lstStyle/>
          <a:p>
            <a:pPr algn="just"/>
            <a:r>
              <a:rPr lang="es-CL" sz="1800" dirty="0">
                <a:latin typeface="Arial" panose="020B0604020202020204" pitchFamily="34" charset="0"/>
                <a:cs typeface="Arial" panose="020B0604020202020204" pitchFamily="34" charset="0"/>
              </a:rPr>
              <a:t>Confirma el envió de la incidencia y</a:t>
            </a:r>
            <a:r>
              <a:rPr lang="es-CL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s-CL" sz="18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firma </a:t>
            </a:r>
            <a:r>
              <a:rPr lang="es-CL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con una foto </a:t>
            </a:r>
            <a:r>
              <a:rPr lang="es-CL" sz="1800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s</a:t>
            </a:r>
            <a:r>
              <a:rPr lang="es-CL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uya o una foto de su carnet.</a:t>
            </a:r>
            <a:endParaRPr lang="es-CL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DE16748-8AB0-12F4-E930-45C451B62C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EF458-5B7C-9F44-BB09-A6316498C081}" type="slidenum">
              <a:rPr lang="es-ES" smtClean="0"/>
              <a:pPr/>
              <a:t>14</a:t>
            </a:fld>
            <a:endParaRPr lang="es-ES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7E1CAA52-A41B-AD14-8259-550CCB7F9C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94915"/>
            <a:ext cx="2954740" cy="1648434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6A4690CE-D9D8-C92B-7587-8BFBD13A3D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3519" y="1964384"/>
            <a:ext cx="5143281" cy="219169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ítulo 4">
            <a:extLst>
              <a:ext uri="{FF2B5EF4-FFF2-40B4-BE49-F238E27FC236}">
                <a16:creationId xmlns:a16="http://schemas.microsoft.com/office/drawing/2014/main" id="{5BF4913E-D751-424B-4283-C719566172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48877"/>
            <a:ext cx="8229600" cy="408170"/>
          </a:xfrm>
        </p:spPr>
        <p:txBody>
          <a:bodyPr/>
          <a:lstStyle/>
          <a:p>
            <a:r>
              <a:rPr lang="es-CL" dirty="0"/>
              <a:t>PASO 3</a:t>
            </a:r>
          </a:p>
        </p:txBody>
      </p:sp>
    </p:spTree>
    <p:extLst>
      <p:ext uri="{BB962C8B-B14F-4D97-AF65-F5344CB8AC3E}">
        <p14:creationId xmlns:p14="http://schemas.microsoft.com/office/powerpoint/2010/main" val="16056387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AEB4E1-B538-D8D1-74A7-F9E6315BCF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AA3E9E8-FD01-72A3-68B2-1E2EE8BAE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EF458-5B7C-9F44-BB09-A6316498C081}" type="slidenum">
              <a:rPr lang="es-ES" smtClean="0"/>
              <a:pPr/>
              <a:t>15</a:t>
            </a:fld>
            <a:endParaRPr lang="es-ES"/>
          </a:p>
        </p:txBody>
      </p:sp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id="{1E9228DF-C934-83AB-08D1-5E93DC8310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5432" y="1116233"/>
            <a:ext cx="8053136" cy="3670777"/>
          </a:xfrm>
        </p:spPr>
        <p:txBody>
          <a:bodyPr/>
          <a:lstStyle/>
          <a:p>
            <a:pPr algn="just"/>
            <a:r>
              <a:rPr lang="es-CL" sz="18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Posterior a esto, la incidencia nuevamente se encontrará en un estado de </a:t>
            </a:r>
            <a:r>
              <a:rPr lang="es-CL" sz="1800" b="1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“Creado”</a:t>
            </a:r>
            <a:r>
              <a:rPr lang="es-CL" sz="18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, por lo cual, debe dirigirse a los tres puntos y volver a seleccionar la opción de </a:t>
            </a:r>
            <a:r>
              <a:rPr lang="es-CL" sz="1800" b="1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“Enviar”</a:t>
            </a:r>
            <a:r>
              <a:rPr lang="es-CL" sz="18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, para que esta se envíe finalmente. </a:t>
            </a:r>
          </a:p>
          <a:p>
            <a:pPr algn="just"/>
            <a:r>
              <a:rPr lang="es-CL" sz="18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Esto último</a:t>
            </a:r>
            <a:r>
              <a:rPr lang="es-CL" sz="1800" b="1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se corroborará con el cambio del “Estado” de la incidencia</a:t>
            </a:r>
            <a:r>
              <a:rPr lang="es-CL" sz="18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. </a:t>
            </a:r>
            <a:endParaRPr lang="es-C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1F340D8C-0C1D-D67D-4E3A-735AC29E411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190" y="2813859"/>
            <a:ext cx="5595620" cy="192405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ítulo 4">
            <a:extLst>
              <a:ext uri="{FF2B5EF4-FFF2-40B4-BE49-F238E27FC236}">
                <a16:creationId xmlns:a16="http://schemas.microsoft.com/office/drawing/2014/main" id="{01063866-6261-63AC-7E91-9784DA96F6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48877"/>
            <a:ext cx="8229600" cy="408170"/>
          </a:xfrm>
        </p:spPr>
        <p:txBody>
          <a:bodyPr/>
          <a:lstStyle/>
          <a:p>
            <a:r>
              <a:rPr lang="es-CL" dirty="0"/>
              <a:t>ENVÍO</a:t>
            </a:r>
          </a:p>
        </p:txBody>
      </p:sp>
    </p:spTree>
    <p:extLst>
      <p:ext uri="{BB962C8B-B14F-4D97-AF65-F5344CB8AC3E}">
        <p14:creationId xmlns:p14="http://schemas.microsoft.com/office/powerpoint/2010/main" val="36698272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E46519-9C2F-39FA-BB7A-8C0FB07D69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28F09971-7B24-9789-62C2-E879F4D56B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50242"/>
            <a:ext cx="8229600" cy="3394472"/>
          </a:xfrm>
        </p:spPr>
        <p:txBody>
          <a:bodyPr/>
          <a:lstStyle/>
          <a:p>
            <a:pPr algn="just"/>
            <a:r>
              <a:rPr lang="es-CL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Una vez veas que el </a:t>
            </a:r>
            <a:r>
              <a:rPr lang="es-CL" sz="18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“Estado” </a:t>
            </a:r>
            <a:r>
              <a:rPr lang="es-CL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se encuentra </a:t>
            </a:r>
            <a:r>
              <a:rPr lang="es-CL" sz="18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“Enviado”</a:t>
            </a:r>
            <a:r>
              <a:rPr lang="es-CL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, estarás listo con el proceso de crear una hoja de incidencias.</a:t>
            </a:r>
          </a:p>
          <a:p>
            <a:pPr algn="just"/>
            <a:endParaRPr lang="es-C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C373DD9-224D-30E6-4B3B-A7463F47A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EF458-5B7C-9F44-BB09-A6316498C081}" type="slidenum">
              <a:rPr lang="es-ES" smtClean="0"/>
              <a:pPr/>
              <a:t>16</a:t>
            </a:fld>
            <a:endParaRPr lang="es-ES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8895D495-BF34-6901-2BAA-2E8FB13C9A8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5412" y="2243454"/>
            <a:ext cx="6353175" cy="169989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ítulo 4">
            <a:extLst>
              <a:ext uri="{FF2B5EF4-FFF2-40B4-BE49-F238E27FC236}">
                <a16:creationId xmlns:a16="http://schemas.microsoft.com/office/drawing/2014/main" id="{F217F502-365F-1F57-6585-89DD97681E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48877"/>
            <a:ext cx="8229600" cy="408170"/>
          </a:xfrm>
        </p:spPr>
        <p:txBody>
          <a:bodyPr/>
          <a:lstStyle/>
          <a:p>
            <a:r>
              <a:rPr lang="es-CL" dirty="0"/>
              <a:t>ENVÍO</a:t>
            </a:r>
          </a:p>
        </p:txBody>
      </p:sp>
    </p:spTree>
    <p:extLst>
      <p:ext uri="{BB962C8B-B14F-4D97-AF65-F5344CB8AC3E}">
        <p14:creationId xmlns:p14="http://schemas.microsoft.com/office/powerpoint/2010/main" val="14907613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92438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82EFAA-0987-87C7-A396-BBA1FF7984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48877"/>
            <a:ext cx="8229599" cy="408170"/>
          </a:xfrm>
        </p:spPr>
        <p:txBody>
          <a:bodyPr/>
          <a:lstStyle/>
          <a:p>
            <a:r>
              <a:rPr lang="es-CL" dirty="0"/>
              <a:t>GUÍA DE RESOLUCIÓN DE CONFLICTOS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7A6B674-4932-C31A-0A60-AB3C0979CD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48914"/>
            <a:ext cx="8229599" cy="3394472"/>
          </a:xfrm>
        </p:spPr>
        <p:txBody>
          <a:bodyPr/>
          <a:lstStyle/>
          <a:p>
            <a:pPr algn="just"/>
            <a:r>
              <a:rPr lang="es-CL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La presente Guía de Resolución de Conflictos se establece en respuesta a necesidades identificadas dentro de la organización, con el propósito de implementar un mecanismo claro, transversal y eficaz para la gestión de conflictos en el Hospital. </a:t>
            </a:r>
          </a:p>
          <a:p>
            <a:pPr algn="just"/>
            <a:endParaRPr lang="es-CL" sz="1800" kern="10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just"/>
            <a:r>
              <a:rPr lang="es-CL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Cabe destacar que esta guía se encuentra en el marco del </a:t>
            </a:r>
            <a:r>
              <a:rPr lang="es-CL" sz="1800" kern="100" dirty="0">
                <a:latin typeface="Arial" panose="020B0604020202020204" pitchFamily="34" charset="0"/>
                <a:ea typeface="Times New Roman" panose="02020603050405020304" pitchFamily="18" charset="0"/>
              </a:rPr>
              <a:t>P</a:t>
            </a:r>
            <a:r>
              <a:rPr lang="es-CL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rotocolo de Resolución Participativa de Conflictos del Servicio de Salud Magallanes.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652E5CD-B4EB-C555-14B1-0D3CA5330E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29644" y="4737909"/>
            <a:ext cx="2133600" cy="213547"/>
          </a:xfrm>
          <a:prstGeom prst="rect">
            <a:avLst/>
          </a:prstGeom>
        </p:spPr>
        <p:txBody>
          <a:bodyPr/>
          <a:lstStyle/>
          <a:p>
            <a:fld id="{758EF458-5B7C-9F44-BB09-A6316498C081}" type="slidenum">
              <a:rPr lang="es-ES" smtClean="0"/>
              <a:pPr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494599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99F24CF3-E76A-DEA0-4380-CB1B47E679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48877"/>
            <a:ext cx="8229600" cy="408170"/>
          </a:xfrm>
        </p:spPr>
        <p:txBody>
          <a:bodyPr/>
          <a:lstStyle/>
          <a:p>
            <a:r>
              <a:rPr lang="es-CL" dirty="0"/>
              <a:t>IMPORTANCIA: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4ED707CD-B67E-1772-E8E4-7EB81B8209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50242"/>
            <a:ext cx="8229600" cy="3394472"/>
          </a:xfrm>
        </p:spPr>
        <p:txBody>
          <a:bodyPr/>
          <a:lstStyle/>
          <a:p>
            <a:pPr algn="just"/>
            <a:r>
              <a:rPr lang="es-CL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Cuando surgen problemas en la comunicación e interacción entre el personal, estos pueden afectar las relaciones laborales, la motivación, la autoestima y la confianza. </a:t>
            </a:r>
          </a:p>
          <a:p>
            <a:pPr algn="just"/>
            <a:r>
              <a:rPr lang="es-CL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Además, pueden influir negativamente en el desempeño, la calidad del servicio, el bienestar físico y psicológico de los trabajadores, así como en su percepción sobre el ambiente laboral.</a:t>
            </a:r>
            <a:endParaRPr lang="es-CL" sz="1800" dirty="0"/>
          </a:p>
          <a:p>
            <a:pPr algn="just"/>
            <a:r>
              <a:rPr lang="es-CL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Por ello, es fundamental abordar estos conflictos de manera adecuada para garantizar el bienestar del personal y la productividad de la organización.</a:t>
            </a:r>
            <a:endParaRPr lang="es-CL" sz="1800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A903FFB-7CDA-1B64-197F-A57B032D2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EF458-5B7C-9F44-BB09-A6316498C081}" type="slidenum">
              <a:rPr lang="es-ES" smtClean="0"/>
              <a:pPr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818691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E78F27-F1BB-47A7-F313-8B4BE17851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027" y="489097"/>
            <a:ext cx="8099946" cy="408170"/>
          </a:xfrm>
        </p:spPr>
        <p:txBody>
          <a:bodyPr/>
          <a:lstStyle/>
          <a:p>
            <a:r>
              <a:rPr lang="es-CL" dirty="0"/>
              <a:t>ETAPAS DEL PROCESO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30A9C40D-4FF8-5DF2-E359-F92D4F73B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EF458-5B7C-9F44-BB09-A6316498C081}" type="slidenum">
              <a:rPr lang="es-ES" smtClean="0"/>
              <a:pPr/>
              <a:t>4</a:t>
            </a:fld>
            <a:endParaRPr lang="es-ES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D9D9CEC6-4CD5-0836-F2DB-10DF6B3110B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3846" t="7728" r="13297" b="29000"/>
          <a:stretch/>
        </p:blipFill>
        <p:spPr>
          <a:xfrm>
            <a:off x="922437" y="988957"/>
            <a:ext cx="7299125" cy="3565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3719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C7B00C-4B85-CF46-8704-B0AA69EEAB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BB0C1D-B977-D23D-FC22-F4EF9EDAA0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436" y="425399"/>
            <a:ext cx="8209128" cy="408170"/>
          </a:xfrm>
        </p:spPr>
        <p:txBody>
          <a:bodyPr/>
          <a:lstStyle/>
          <a:p>
            <a:r>
              <a:rPr lang="es-CL" dirty="0"/>
              <a:t>ETAPAS DEL PROCESO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8592EA8-37F6-6D31-A6D4-222E7CE0C5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EF458-5B7C-9F44-BB09-A6316498C081}" type="slidenum">
              <a:rPr lang="es-ES" smtClean="0"/>
              <a:pPr/>
              <a:t>5</a:t>
            </a:fld>
            <a:endParaRPr lang="es-ES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0B936A46-405C-895C-78FF-15C3237B8CA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4131" t="16079" r="13757" b="9787"/>
          <a:stretch/>
        </p:blipFill>
        <p:spPr>
          <a:xfrm>
            <a:off x="1114208" y="845595"/>
            <a:ext cx="6915584" cy="3999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1573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5F7969-BE95-233D-FFFF-E594EFCABC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D69346BE-89F5-B827-8BFE-F72DA1D7CC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48877"/>
            <a:ext cx="8229600" cy="408170"/>
          </a:xfrm>
        </p:spPr>
        <p:txBody>
          <a:bodyPr/>
          <a:lstStyle/>
          <a:p>
            <a:r>
              <a:rPr lang="es-CL" dirty="0"/>
              <a:t>PLATAFORMA HARMONÍA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C26676D9-7DB0-B9A6-3B0D-860DB1C22E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50242"/>
            <a:ext cx="8229600" cy="3394472"/>
          </a:xfrm>
        </p:spPr>
        <p:txBody>
          <a:bodyPr/>
          <a:lstStyle/>
          <a:p>
            <a:pPr algn="just"/>
            <a:r>
              <a:rPr lang="es-CL" sz="18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La Plataforma Harmonía fue diseñada para abordar, de forma rápida y efectiva, los conflictos internos de los equipos hospitalarios, en colaboración de sus jefaturas directas. </a:t>
            </a:r>
          </a:p>
          <a:p>
            <a:pPr algn="just"/>
            <a:r>
              <a:rPr lang="es-CL" sz="1800" dirty="0">
                <a:latin typeface="Arial" panose="020B0604020202020204" pitchFamily="34" charset="0"/>
                <a:cs typeface="Arial" panose="020B0604020202020204" pitchFamily="34" charset="0"/>
              </a:rPr>
              <a:t>Es el tercer paso en la guía de resolución de conflictos </a:t>
            </a:r>
            <a:r>
              <a:rPr lang="es-CL" sz="1800" i="1" dirty="0">
                <a:latin typeface="Arial" panose="020B0604020202020204" pitchFamily="34" charset="0"/>
                <a:cs typeface="Arial" panose="020B0604020202020204" pitchFamily="34" charset="0"/>
              </a:rPr>
              <a:t>(en caso de que este no haya logrado ser resuelto de forma directa o con apoyo de la jefatura directa).</a:t>
            </a:r>
          </a:p>
          <a:p>
            <a:pPr algn="just"/>
            <a:endParaRPr lang="es-CL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CL" sz="1800" dirty="0">
                <a:latin typeface="Arial" panose="020B0604020202020204" pitchFamily="34" charset="0"/>
                <a:cs typeface="Arial" panose="020B0604020202020204" pitchFamily="34" charset="0"/>
              </a:rPr>
              <a:t>A continuación entregamos el protocolo para generar una hoja de incidencia en  la plataforma: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63095B7-BC62-16FD-79F1-F95CFF90D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EF458-5B7C-9F44-BB09-A6316498C081}" type="slidenum">
              <a:rPr lang="es-ES" smtClean="0"/>
              <a:pPr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890078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DC1C9B-31B5-E20E-0255-22F553348C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8EEBE0D-F8E1-F2B8-B80E-CC5B0505A0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34702"/>
            <a:ext cx="8141368" cy="408170"/>
          </a:xfrm>
        </p:spPr>
        <p:txBody>
          <a:bodyPr/>
          <a:lstStyle/>
          <a:p>
            <a:r>
              <a:rPr lang="es-CL" dirty="0"/>
              <a:t>PLATAFORMA HARMONÍA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2D1BF5E-2550-F026-8C23-5D2517BC1C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71342"/>
            <a:ext cx="8141368" cy="3670777"/>
          </a:xfrm>
        </p:spPr>
        <p:txBody>
          <a:bodyPr/>
          <a:lstStyle/>
          <a:p>
            <a:pPr algn="just"/>
            <a:r>
              <a:rPr lang="es-CL" sz="18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Para ingresar a la plataforma, debe acceder a la página del Hospital Clínico de Magallanes (</a:t>
            </a:r>
            <a:r>
              <a:rPr lang="es-CL" sz="1800" u="sng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https://hospitalclinicomagallanes</a:t>
            </a:r>
            <a:r>
              <a:rPr lang="es-CL" sz="1800" u="sng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.cl</a:t>
            </a:r>
            <a:r>
              <a:rPr lang="es-CL" sz="180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), </a:t>
            </a:r>
            <a:r>
              <a:rPr lang="es-CL" sz="18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en donde encontrará el banner de Harmonía a mano derecha.</a:t>
            </a:r>
            <a:endParaRPr lang="es-C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E92543F-7F6B-C473-6321-854FE3045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EF458-5B7C-9F44-BB09-A6316498C081}" type="slidenum">
              <a:rPr lang="es-ES" smtClean="0"/>
              <a:pPr/>
              <a:t>7</a:t>
            </a:fld>
            <a:endParaRPr lang="es-ES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55E2DC8D-A28E-434F-E213-FA0DC91002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9032" y="2106679"/>
            <a:ext cx="3785936" cy="25069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920031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A4A2C1-D678-C04E-BEE7-B246878348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E19FEA93-1B9D-958A-1CBF-10FA7B5A3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35440"/>
            <a:ext cx="8229600" cy="408170"/>
          </a:xfrm>
        </p:spPr>
        <p:txBody>
          <a:bodyPr/>
          <a:lstStyle/>
          <a:p>
            <a:r>
              <a:rPr lang="es-CL" dirty="0"/>
              <a:t>INGRESO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467EB76B-9D99-E0C7-9EEF-D3544F398A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64526"/>
            <a:ext cx="8229600" cy="3394472"/>
          </a:xfrm>
        </p:spPr>
        <p:txBody>
          <a:bodyPr/>
          <a:lstStyle/>
          <a:p>
            <a:pPr algn="just"/>
            <a:r>
              <a:rPr lang="es-CL" sz="18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El banner de acceso lo dirigirá a la página principal de Harmonía. Si es primera vez que utilizará la plataforma, deberá solicitar su clave de acceso a TIC del Servicio de Salud de Magallanes, escribiendo un mail al correo: (</a:t>
            </a:r>
            <a:r>
              <a:rPr lang="es-CL" sz="1800" u="sng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tic.ssmagallanes@redsalud.gob.cl</a:t>
            </a:r>
            <a:r>
              <a:rPr lang="es-CL" sz="18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).</a:t>
            </a:r>
          </a:p>
          <a:p>
            <a:pPr algn="just"/>
            <a:r>
              <a:rPr lang="es-CL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Además, a mano derecha, se encontrará el video resumen de la plataforma. </a:t>
            </a:r>
          </a:p>
          <a:p>
            <a:pPr algn="just"/>
            <a:endParaRPr lang="es-C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C1CE05C-DE01-FDC5-D6D9-C4D6310196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EF458-5B7C-9F44-BB09-A6316498C081}" type="slidenum">
              <a:rPr lang="es-ES" smtClean="0"/>
              <a:pPr/>
              <a:t>8</a:t>
            </a:fld>
            <a:endParaRPr lang="es-ES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2199CBCA-D871-3246-6833-5C0AB170F91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0725" y="2681891"/>
            <a:ext cx="5162550" cy="19843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369151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6B42AF-8039-4537-3071-38E36B7346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0E6AA8-8DE5-A20C-7266-30E581AE08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332" y="527087"/>
            <a:ext cx="8101131" cy="408170"/>
          </a:xfrm>
        </p:spPr>
        <p:txBody>
          <a:bodyPr/>
          <a:lstStyle/>
          <a:p>
            <a:r>
              <a:rPr lang="es-CL" dirty="0"/>
              <a:t>GENERAR INCIDENCIA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AC11003C-EFBD-0E39-61A0-52D003160B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EF458-5B7C-9F44-BB09-A6316498C081}" type="slidenum">
              <a:rPr lang="es-ES" smtClean="0"/>
              <a:pPr/>
              <a:t>9</a:t>
            </a:fld>
            <a:endParaRPr lang="es-ES"/>
          </a:p>
        </p:txBody>
      </p:sp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id="{E973764C-4936-DCF2-304D-5667CB63B1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332" y="1139347"/>
            <a:ext cx="8101131" cy="3394472"/>
          </a:xfrm>
        </p:spPr>
        <p:txBody>
          <a:bodyPr/>
          <a:lstStyle/>
          <a:p>
            <a:pPr algn="just"/>
            <a:r>
              <a:rPr lang="es-CL" sz="18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Una vez ingresado a la plataforma, debe dirigirse a las tres barras superiores, de las cuales, se desplegará la opción de </a:t>
            </a:r>
            <a:r>
              <a:rPr lang="es-CL" sz="1800" b="1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“Mis </a:t>
            </a:r>
            <a:r>
              <a:rPr lang="es-CL" sz="1800" b="1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I</a:t>
            </a:r>
            <a:r>
              <a:rPr lang="es-CL" sz="1800" b="1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ncidencias”</a:t>
            </a:r>
            <a:r>
              <a:rPr lang="es-CL" sz="18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, en donde usted podrá no solamente emitir nuevas incidencias, sino que también, tendrá acceso a sus procesos anteriores.</a:t>
            </a:r>
            <a:endParaRPr lang="es-CL" sz="1800" kern="1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F7D3BD55-1DB1-217C-1DDD-B68C59B86D0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914" b="31720"/>
          <a:stretch/>
        </p:blipFill>
        <p:spPr bwMode="auto">
          <a:xfrm>
            <a:off x="585537" y="2571750"/>
            <a:ext cx="2013283" cy="186880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n 7" descr="Interfaz de usuario gráfica, Texto, Aplicación, Correo electrónico&#10;&#10;Descripción generada automáticamente">
            <a:extLst>
              <a:ext uri="{FF2B5EF4-FFF2-40B4-BE49-F238E27FC236}">
                <a16:creationId xmlns:a16="http://schemas.microsoft.com/office/drawing/2014/main" id="{2C6448DA-B0EF-DAD3-B5F2-D12AA830F76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021"/>
          <a:stretch/>
        </p:blipFill>
        <p:spPr bwMode="auto">
          <a:xfrm>
            <a:off x="3565358" y="2571750"/>
            <a:ext cx="2013283" cy="1926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EF2B0C6C-7617-90B6-3D01-1F81AE1B729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199" r="1" b="4454"/>
          <a:stretch/>
        </p:blipFill>
        <p:spPr bwMode="auto">
          <a:xfrm>
            <a:off x="6545179" y="2571750"/>
            <a:ext cx="2013284" cy="186880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" name="Conector recto de flecha 10">
            <a:extLst>
              <a:ext uri="{FF2B5EF4-FFF2-40B4-BE49-F238E27FC236}">
                <a16:creationId xmlns:a16="http://schemas.microsoft.com/office/drawing/2014/main" id="{DF2F434F-3291-B1F5-A3C4-B9D73AF59419}"/>
              </a:ext>
            </a:extLst>
          </p:cNvPr>
          <p:cNvCxnSpPr>
            <a:cxnSpLocks/>
          </p:cNvCxnSpPr>
          <p:nvPr/>
        </p:nvCxnSpPr>
        <p:spPr>
          <a:xfrm>
            <a:off x="2887579" y="3534789"/>
            <a:ext cx="529389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Conector recto de flecha 14">
            <a:extLst>
              <a:ext uri="{FF2B5EF4-FFF2-40B4-BE49-F238E27FC236}">
                <a16:creationId xmlns:a16="http://schemas.microsoft.com/office/drawing/2014/main" id="{5B0766C8-52C1-BAAF-C70A-F5548CBA8651}"/>
              </a:ext>
            </a:extLst>
          </p:cNvPr>
          <p:cNvCxnSpPr>
            <a:cxnSpLocks/>
          </p:cNvCxnSpPr>
          <p:nvPr/>
        </p:nvCxnSpPr>
        <p:spPr>
          <a:xfrm>
            <a:off x="5737075" y="3571793"/>
            <a:ext cx="529389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081702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PPT INTITUCIONAL MINSAL">
      <a:dk1>
        <a:srgbClr val="0A1D21"/>
      </a:dk1>
      <a:lt1>
        <a:sysClr val="window" lastClr="FFFFFF"/>
      </a:lt1>
      <a:dk2>
        <a:srgbClr val="1F497D"/>
      </a:dk2>
      <a:lt2>
        <a:srgbClr val="EEECE1"/>
      </a:lt2>
      <a:accent1>
        <a:srgbClr val="115C80"/>
      </a:accent1>
      <a:accent2>
        <a:srgbClr val="DD314F"/>
      </a:accent2>
      <a:accent3>
        <a:srgbClr val="55B3C1"/>
      </a:accent3>
      <a:accent4>
        <a:srgbClr val="8064A2"/>
      </a:accent4>
      <a:accent5>
        <a:srgbClr val="B5C9E4"/>
      </a:accent5>
      <a:accent6>
        <a:srgbClr val="D8CF79"/>
      </a:accent6>
      <a:hlink>
        <a:srgbClr val="F0D0D7"/>
      </a:hlink>
      <a:folHlink>
        <a:srgbClr val="4C2C6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973</TotalTime>
  <Words>792</Words>
  <Application>Microsoft Office PowerPoint</Application>
  <PresentationFormat>Presentación en pantalla (16:9)</PresentationFormat>
  <Paragraphs>65</Paragraphs>
  <Slides>17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4" baseType="lpstr">
      <vt:lpstr>Arial</vt:lpstr>
      <vt:lpstr>Calibri</vt:lpstr>
      <vt:lpstr>Cambria</vt:lpstr>
      <vt:lpstr>Courier New</vt:lpstr>
      <vt:lpstr>Lucida Grande</vt:lpstr>
      <vt:lpstr>Verdana</vt:lpstr>
      <vt:lpstr>Tema de Office</vt:lpstr>
      <vt:lpstr>GUÍA RÁPIDA DEL PROTOCOLO DE RESOLUCIÓN DE  CONFLICTOS</vt:lpstr>
      <vt:lpstr>GUÍA DE RESOLUCIÓN DE CONFLICTOS</vt:lpstr>
      <vt:lpstr>IMPORTANCIA:</vt:lpstr>
      <vt:lpstr>ETAPAS DEL PROCESO</vt:lpstr>
      <vt:lpstr>ETAPAS DEL PROCESO</vt:lpstr>
      <vt:lpstr>PLATAFORMA HARMONÍA</vt:lpstr>
      <vt:lpstr>PLATAFORMA HARMONÍA</vt:lpstr>
      <vt:lpstr>INGRESO</vt:lpstr>
      <vt:lpstr>GENERAR INCIDENCIA</vt:lpstr>
      <vt:lpstr>PASO 1</vt:lpstr>
      <vt:lpstr>PASO 2</vt:lpstr>
      <vt:lpstr>PASO 3</vt:lpstr>
      <vt:lpstr>PASO 3</vt:lpstr>
      <vt:lpstr>PASO 3</vt:lpstr>
      <vt:lpstr>ENVÍO</vt:lpstr>
      <vt:lpstr>ENVÍO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. .</dc:creator>
  <cp:lastModifiedBy>Tic office</cp:lastModifiedBy>
  <cp:revision>55</cp:revision>
  <dcterms:created xsi:type="dcterms:W3CDTF">2022-12-22T19:49:37Z</dcterms:created>
  <dcterms:modified xsi:type="dcterms:W3CDTF">2025-03-24T14:13:47Z</dcterms:modified>
</cp:coreProperties>
</file>