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sldIdLst>
    <p:sldId id="260" r:id="rId2"/>
    <p:sldId id="281" r:id="rId3"/>
    <p:sldId id="290" r:id="rId4"/>
    <p:sldId id="289" r:id="rId5"/>
    <p:sldId id="288" r:id="rId6"/>
    <p:sldId id="287" r:id="rId7"/>
    <p:sldId id="286" r:id="rId8"/>
    <p:sldId id="298" r:id="rId9"/>
    <p:sldId id="283" r:id="rId10"/>
    <p:sldId id="297" r:id="rId11"/>
    <p:sldId id="292" r:id="rId12"/>
    <p:sldId id="295" r:id="rId13"/>
    <p:sldId id="296" r:id="rId14"/>
    <p:sldId id="291" r:id="rId15"/>
    <p:sldId id="294" r:id="rId16"/>
    <p:sldId id="293" r:id="rId17"/>
    <p:sldId id="261" r:id="rId18"/>
  </p:sldIdLst>
  <p:sldSz cx="12192000" cy="6858000"/>
  <p:notesSz cx="6858000" cy="9144000"/>
  <p:embeddedFontLst>
    <p:embeddedFont>
      <p:font typeface="Verdana" panose="020B0604030504040204" pitchFamily="34" charset="0"/>
      <p:regular r:id="rId19"/>
      <p:bold r:id="rId20"/>
      <p:italic r:id="rId21"/>
      <p:boldItalic r:id="rId22"/>
    </p:embeddedFont>
  </p:embeddedFontLst>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6600"/>
    <a:srgbClr val="FFFF66"/>
    <a:srgbClr val="CC0000"/>
    <a:srgbClr val="FFFF00"/>
    <a:srgbClr val="3399FF"/>
    <a:srgbClr val="02527A"/>
    <a:srgbClr val="00618E"/>
    <a:srgbClr val="036D99"/>
    <a:srgbClr val="0164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74"/>
  </p:normalViewPr>
  <p:slideViewPr>
    <p:cSldViewPr snapToGrid="0">
      <p:cViewPr varScale="1">
        <p:scale>
          <a:sx n="107" d="100"/>
          <a:sy n="107" d="100"/>
        </p:scale>
        <p:origin x="76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BB2E4E-B98A-A750-8B1E-6524BD4EAB77}"/>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C4288332-F1EE-33BF-5B45-1A200F32A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ED5B3B98-1F35-2571-2127-FBF80864530D}"/>
              </a:ext>
            </a:extLst>
          </p:cNvPr>
          <p:cNvSpPr>
            <a:spLocks noGrp="1"/>
          </p:cNvSpPr>
          <p:nvPr>
            <p:ph type="dt" sz="half" idx="10"/>
          </p:nvPr>
        </p:nvSpPr>
        <p:spPr/>
        <p:txBody>
          <a:bodyPr/>
          <a:lstStyle/>
          <a:p>
            <a:fld id="{3845C7F5-E518-4449-946A-19B136B5AE60}" type="datetimeFigureOut">
              <a:rPr lang="es-CL" smtClean="0"/>
              <a:t>17-03-2025</a:t>
            </a:fld>
            <a:endParaRPr lang="es-CL"/>
          </a:p>
        </p:txBody>
      </p:sp>
      <p:sp>
        <p:nvSpPr>
          <p:cNvPr id="5" name="Marcador de pie de página 4">
            <a:extLst>
              <a:ext uri="{FF2B5EF4-FFF2-40B4-BE49-F238E27FC236}">
                <a16:creationId xmlns:a16="http://schemas.microsoft.com/office/drawing/2014/main" id="{AB63A704-98C6-66F7-16A4-FD9D3A17643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CCBF382-37BB-1D07-C348-49F902FEF584}"/>
              </a:ext>
            </a:extLst>
          </p:cNvPr>
          <p:cNvSpPr>
            <a:spLocks noGrp="1"/>
          </p:cNvSpPr>
          <p:nvPr>
            <p:ph type="sldNum" sz="quarter" idx="12"/>
          </p:nvPr>
        </p:nvSpPr>
        <p:spPr/>
        <p:txBody>
          <a:bodyPr/>
          <a:lstStyle/>
          <a:p>
            <a:fld id="{266097A0-6419-AF42-932A-B78F8253A792}" type="slidenum">
              <a:rPr lang="es-CL" smtClean="0"/>
              <a:t>‹Nº›</a:t>
            </a:fld>
            <a:endParaRPr lang="es-CL"/>
          </a:p>
        </p:txBody>
      </p:sp>
    </p:spTree>
    <p:extLst>
      <p:ext uri="{BB962C8B-B14F-4D97-AF65-F5344CB8AC3E}">
        <p14:creationId xmlns:p14="http://schemas.microsoft.com/office/powerpoint/2010/main" val="20505600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E17812-5009-FDBB-D715-C2F17A1DE9A2}"/>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043FEB97-A016-8FBE-F5F2-2BCAAD5DBEAC}"/>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BA5B0DC-7649-54CD-48C0-233735025F94}"/>
              </a:ext>
            </a:extLst>
          </p:cNvPr>
          <p:cNvSpPr>
            <a:spLocks noGrp="1"/>
          </p:cNvSpPr>
          <p:nvPr>
            <p:ph type="dt" sz="half" idx="10"/>
          </p:nvPr>
        </p:nvSpPr>
        <p:spPr/>
        <p:txBody>
          <a:bodyPr/>
          <a:lstStyle/>
          <a:p>
            <a:fld id="{3845C7F5-E518-4449-946A-19B136B5AE60}" type="datetimeFigureOut">
              <a:rPr lang="es-CL" smtClean="0"/>
              <a:t>17-03-2025</a:t>
            </a:fld>
            <a:endParaRPr lang="es-CL"/>
          </a:p>
        </p:txBody>
      </p:sp>
      <p:sp>
        <p:nvSpPr>
          <p:cNvPr id="5" name="Marcador de pie de página 4">
            <a:extLst>
              <a:ext uri="{FF2B5EF4-FFF2-40B4-BE49-F238E27FC236}">
                <a16:creationId xmlns:a16="http://schemas.microsoft.com/office/drawing/2014/main" id="{89C31BC4-5D42-8637-F23B-8E10698916B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9E3F471-0CA8-813C-66E8-901D5847E624}"/>
              </a:ext>
            </a:extLst>
          </p:cNvPr>
          <p:cNvSpPr>
            <a:spLocks noGrp="1"/>
          </p:cNvSpPr>
          <p:nvPr>
            <p:ph type="sldNum" sz="quarter" idx="12"/>
          </p:nvPr>
        </p:nvSpPr>
        <p:spPr/>
        <p:txBody>
          <a:bodyPr/>
          <a:lstStyle/>
          <a:p>
            <a:fld id="{266097A0-6419-AF42-932A-B78F8253A792}" type="slidenum">
              <a:rPr lang="es-CL" smtClean="0"/>
              <a:t>‹Nº›</a:t>
            </a:fld>
            <a:endParaRPr lang="es-CL"/>
          </a:p>
        </p:txBody>
      </p:sp>
    </p:spTree>
    <p:extLst>
      <p:ext uri="{BB962C8B-B14F-4D97-AF65-F5344CB8AC3E}">
        <p14:creationId xmlns:p14="http://schemas.microsoft.com/office/powerpoint/2010/main" val="29764756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BF2BE8E-122B-208E-AA0A-F945838CAAAB}"/>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C71A70B4-5709-FAC1-33E2-E5FB52C9C47C}"/>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98BC9EB0-E730-7B0A-E8E4-F2320958E7ED}"/>
              </a:ext>
            </a:extLst>
          </p:cNvPr>
          <p:cNvSpPr>
            <a:spLocks noGrp="1"/>
          </p:cNvSpPr>
          <p:nvPr>
            <p:ph type="dt" sz="half" idx="10"/>
          </p:nvPr>
        </p:nvSpPr>
        <p:spPr/>
        <p:txBody>
          <a:bodyPr/>
          <a:lstStyle/>
          <a:p>
            <a:fld id="{3845C7F5-E518-4449-946A-19B136B5AE60}" type="datetimeFigureOut">
              <a:rPr lang="es-CL" smtClean="0"/>
              <a:t>17-03-2025</a:t>
            </a:fld>
            <a:endParaRPr lang="es-CL"/>
          </a:p>
        </p:txBody>
      </p:sp>
      <p:sp>
        <p:nvSpPr>
          <p:cNvPr id="5" name="Marcador de pie de página 4">
            <a:extLst>
              <a:ext uri="{FF2B5EF4-FFF2-40B4-BE49-F238E27FC236}">
                <a16:creationId xmlns:a16="http://schemas.microsoft.com/office/drawing/2014/main" id="{76D6A8E3-8103-948B-637E-A849052B25C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2D73046-5A5F-F2B2-9A74-5762F54FA59A}"/>
              </a:ext>
            </a:extLst>
          </p:cNvPr>
          <p:cNvSpPr>
            <a:spLocks noGrp="1"/>
          </p:cNvSpPr>
          <p:nvPr>
            <p:ph type="sldNum" sz="quarter" idx="12"/>
          </p:nvPr>
        </p:nvSpPr>
        <p:spPr/>
        <p:txBody>
          <a:bodyPr/>
          <a:lstStyle/>
          <a:p>
            <a:fld id="{266097A0-6419-AF42-932A-B78F8253A792}" type="slidenum">
              <a:rPr lang="es-CL" smtClean="0"/>
              <a:t>‹Nº›</a:t>
            </a:fld>
            <a:endParaRPr lang="es-CL"/>
          </a:p>
        </p:txBody>
      </p:sp>
    </p:spTree>
    <p:extLst>
      <p:ext uri="{BB962C8B-B14F-4D97-AF65-F5344CB8AC3E}">
        <p14:creationId xmlns:p14="http://schemas.microsoft.com/office/powerpoint/2010/main" val="6219390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10B83-DC68-9CB3-26B7-4BF431E64A98}"/>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A34D6B77-DE55-9EA4-D61B-55B86C8AADD6}"/>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B0D0F218-2C10-EA3B-F7AE-0264E288DB2D}"/>
              </a:ext>
            </a:extLst>
          </p:cNvPr>
          <p:cNvSpPr>
            <a:spLocks noGrp="1"/>
          </p:cNvSpPr>
          <p:nvPr>
            <p:ph type="dt" sz="half" idx="10"/>
          </p:nvPr>
        </p:nvSpPr>
        <p:spPr/>
        <p:txBody>
          <a:bodyPr/>
          <a:lstStyle/>
          <a:p>
            <a:fld id="{3845C7F5-E518-4449-946A-19B136B5AE60}" type="datetimeFigureOut">
              <a:rPr lang="es-CL" smtClean="0"/>
              <a:t>17-03-2025</a:t>
            </a:fld>
            <a:endParaRPr lang="es-CL"/>
          </a:p>
        </p:txBody>
      </p:sp>
      <p:sp>
        <p:nvSpPr>
          <p:cNvPr id="5" name="Marcador de pie de página 4">
            <a:extLst>
              <a:ext uri="{FF2B5EF4-FFF2-40B4-BE49-F238E27FC236}">
                <a16:creationId xmlns:a16="http://schemas.microsoft.com/office/drawing/2014/main" id="{941CBA92-01EA-1D08-2239-CF0FFCDC778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C5C1B88-7307-6767-48F4-246D0A715D95}"/>
              </a:ext>
            </a:extLst>
          </p:cNvPr>
          <p:cNvSpPr>
            <a:spLocks noGrp="1"/>
          </p:cNvSpPr>
          <p:nvPr>
            <p:ph type="sldNum" sz="quarter" idx="12"/>
          </p:nvPr>
        </p:nvSpPr>
        <p:spPr/>
        <p:txBody>
          <a:bodyPr/>
          <a:lstStyle/>
          <a:p>
            <a:fld id="{266097A0-6419-AF42-932A-B78F8253A792}" type="slidenum">
              <a:rPr lang="es-CL" smtClean="0"/>
              <a:t>‹Nº›</a:t>
            </a:fld>
            <a:endParaRPr lang="es-CL"/>
          </a:p>
        </p:txBody>
      </p:sp>
    </p:spTree>
    <p:extLst>
      <p:ext uri="{BB962C8B-B14F-4D97-AF65-F5344CB8AC3E}">
        <p14:creationId xmlns:p14="http://schemas.microsoft.com/office/powerpoint/2010/main" val="32506405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6C807F-E144-68C9-4CF6-0DE08A38DA85}"/>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481A2E76-457B-7287-B7E9-E9E0C0329F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26543A65-2F11-AA1E-77EF-105EFE872EB9}"/>
              </a:ext>
            </a:extLst>
          </p:cNvPr>
          <p:cNvSpPr>
            <a:spLocks noGrp="1"/>
          </p:cNvSpPr>
          <p:nvPr>
            <p:ph type="dt" sz="half" idx="10"/>
          </p:nvPr>
        </p:nvSpPr>
        <p:spPr/>
        <p:txBody>
          <a:bodyPr/>
          <a:lstStyle/>
          <a:p>
            <a:fld id="{3845C7F5-E518-4449-946A-19B136B5AE60}" type="datetimeFigureOut">
              <a:rPr lang="es-CL" smtClean="0"/>
              <a:t>17-03-2025</a:t>
            </a:fld>
            <a:endParaRPr lang="es-CL"/>
          </a:p>
        </p:txBody>
      </p:sp>
      <p:sp>
        <p:nvSpPr>
          <p:cNvPr id="5" name="Marcador de pie de página 4">
            <a:extLst>
              <a:ext uri="{FF2B5EF4-FFF2-40B4-BE49-F238E27FC236}">
                <a16:creationId xmlns:a16="http://schemas.microsoft.com/office/drawing/2014/main" id="{6B4E56C3-B3AC-C0A2-8DD9-4A929F328DE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89C9E63-EF4B-8B6B-ED24-5F94ABB5FE7E}"/>
              </a:ext>
            </a:extLst>
          </p:cNvPr>
          <p:cNvSpPr>
            <a:spLocks noGrp="1"/>
          </p:cNvSpPr>
          <p:nvPr>
            <p:ph type="sldNum" sz="quarter" idx="12"/>
          </p:nvPr>
        </p:nvSpPr>
        <p:spPr/>
        <p:txBody>
          <a:bodyPr/>
          <a:lstStyle/>
          <a:p>
            <a:fld id="{266097A0-6419-AF42-932A-B78F8253A792}" type="slidenum">
              <a:rPr lang="es-CL" smtClean="0"/>
              <a:t>‹Nº›</a:t>
            </a:fld>
            <a:endParaRPr lang="es-CL"/>
          </a:p>
        </p:txBody>
      </p:sp>
    </p:spTree>
    <p:extLst>
      <p:ext uri="{BB962C8B-B14F-4D97-AF65-F5344CB8AC3E}">
        <p14:creationId xmlns:p14="http://schemas.microsoft.com/office/powerpoint/2010/main" val="7594731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0E349D-4DC3-473B-8F65-39637FA39C17}"/>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BE79EC74-3BED-0EC0-A81D-ABF62D8EA302}"/>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5CDB8607-A831-A890-B567-C1FB1B6B650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33EA23B4-0DDB-C92A-0F15-0E6EA7BD18E9}"/>
              </a:ext>
            </a:extLst>
          </p:cNvPr>
          <p:cNvSpPr>
            <a:spLocks noGrp="1"/>
          </p:cNvSpPr>
          <p:nvPr>
            <p:ph type="dt" sz="half" idx="10"/>
          </p:nvPr>
        </p:nvSpPr>
        <p:spPr/>
        <p:txBody>
          <a:bodyPr/>
          <a:lstStyle/>
          <a:p>
            <a:fld id="{3845C7F5-E518-4449-946A-19B136B5AE60}" type="datetimeFigureOut">
              <a:rPr lang="es-CL" smtClean="0"/>
              <a:t>17-03-2025</a:t>
            </a:fld>
            <a:endParaRPr lang="es-CL"/>
          </a:p>
        </p:txBody>
      </p:sp>
      <p:sp>
        <p:nvSpPr>
          <p:cNvPr id="6" name="Marcador de pie de página 5">
            <a:extLst>
              <a:ext uri="{FF2B5EF4-FFF2-40B4-BE49-F238E27FC236}">
                <a16:creationId xmlns:a16="http://schemas.microsoft.com/office/drawing/2014/main" id="{0ACA4E32-0664-5619-B9B8-DACF76306F3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67265E81-350E-7AD7-07E7-D8E8FB6B5655}"/>
              </a:ext>
            </a:extLst>
          </p:cNvPr>
          <p:cNvSpPr>
            <a:spLocks noGrp="1"/>
          </p:cNvSpPr>
          <p:nvPr>
            <p:ph type="sldNum" sz="quarter" idx="12"/>
          </p:nvPr>
        </p:nvSpPr>
        <p:spPr/>
        <p:txBody>
          <a:bodyPr/>
          <a:lstStyle/>
          <a:p>
            <a:fld id="{266097A0-6419-AF42-932A-B78F8253A792}" type="slidenum">
              <a:rPr lang="es-CL" smtClean="0"/>
              <a:t>‹Nº›</a:t>
            </a:fld>
            <a:endParaRPr lang="es-CL"/>
          </a:p>
        </p:txBody>
      </p:sp>
    </p:spTree>
    <p:extLst>
      <p:ext uri="{BB962C8B-B14F-4D97-AF65-F5344CB8AC3E}">
        <p14:creationId xmlns:p14="http://schemas.microsoft.com/office/powerpoint/2010/main" val="17841653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39D109-6A2C-B571-14A0-44C5AB059DC5}"/>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F06526DC-4B7E-4F4A-EE9C-B56B667F3B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0B3363DA-D93B-9EF9-6EC8-4791CFECA921}"/>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E5717B66-E752-3E4A-EBC2-B83868CCDE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289A5DA4-0FAA-0B34-F9C5-3BF6BA45D773}"/>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30DD547D-F7B2-2C0E-6461-DF7D607903F3}"/>
              </a:ext>
            </a:extLst>
          </p:cNvPr>
          <p:cNvSpPr>
            <a:spLocks noGrp="1"/>
          </p:cNvSpPr>
          <p:nvPr>
            <p:ph type="dt" sz="half" idx="10"/>
          </p:nvPr>
        </p:nvSpPr>
        <p:spPr/>
        <p:txBody>
          <a:bodyPr/>
          <a:lstStyle/>
          <a:p>
            <a:fld id="{3845C7F5-E518-4449-946A-19B136B5AE60}" type="datetimeFigureOut">
              <a:rPr lang="es-CL" smtClean="0"/>
              <a:t>17-03-2025</a:t>
            </a:fld>
            <a:endParaRPr lang="es-CL"/>
          </a:p>
        </p:txBody>
      </p:sp>
      <p:sp>
        <p:nvSpPr>
          <p:cNvPr id="8" name="Marcador de pie de página 7">
            <a:extLst>
              <a:ext uri="{FF2B5EF4-FFF2-40B4-BE49-F238E27FC236}">
                <a16:creationId xmlns:a16="http://schemas.microsoft.com/office/drawing/2014/main" id="{F9EA7A0E-03D0-2F1B-E853-5B889468BBB1}"/>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E3F9D20C-8EDA-6C22-480D-0511DF57DD97}"/>
              </a:ext>
            </a:extLst>
          </p:cNvPr>
          <p:cNvSpPr>
            <a:spLocks noGrp="1"/>
          </p:cNvSpPr>
          <p:nvPr>
            <p:ph type="sldNum" sz="quarter" idx="12"/>
          </p:nvPr>
        </p:nvSpPr>
        <p:spPr/>
        <p:txBody>
          <a:bodyPr/>
          <a:lstStyle/>
          <a:p>
            <a:fld id="{266097A0-6419-AF42-932A-B78F8253A792}" type="slidenum">
              <a:rPr lang="es-CL" smtClean="0"/>
              <a:t>‹Nº›</a:t>
            </a:fld>
            <a:endParaRPr lang="es-CL"/>
          </a:p>
        </p:txBody>
      </p:sp>
    </p:spTree>
    <p:extLst>
      <p:ext uri="{BB962C8B-B14F-4D97-AF65-F5344CB8AC3E}">
        <p14:creationId xmlns:p14="http://schemas.microsoft.com/office/powerpoint/2010/main" val="5826174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B0667C-FEAC-9C31-1374-C0646181AAAD}"/>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0966692A-5F61-0710-C8FF-59DF39CACF90}"/>
              </a:ext>
            </a:extLst>
          </p:cNvPr>
          <p:cNvSpPr>
            <a:spLocks noGrp="1"/>
          </p:cNvSpPr>
          <p:nvPr>
            <p:ph type="dt" sz="half" idx="10"/>
          </p:nvPr>
        </p:nvSpPr>
        <p:spPr/>
        <p:txBody>
          <a:bodyPr/>
          <a:lstStyle/>
          <a:p>
            <a:fld id="{3845C7F5-E518-4449-946A-19B136B5AE60}" type="datetimeFigureOut">
              <a:rPr lang="es-CL" smtClean="0"/>
              <a:t>17-03-2025</a:t>
            </a:fld>
            <a:endParaRPr lang="es-CL"/>
          </a:p>
        </p:txBody>
      </p:sp>
      <p:sp>
        <p:nvSpPr>
          <p:cNvPr id="4" name="Marcador de pie de página 3">
            <a:extLst>
              <a:ext uri="{FF2B5EF4-FFF2-40B4-BE49-F238E27FC236}">
                <a16:creationId xmlns:a16="http://schemas.microsoft.com/office/drawing/2014/main" id="{69F07708-C669-14CE-CB26-F3E90AD0D45F}"/>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1C44FB31-07CA-99F2-87EE-CACB901A381F}"/>
              </a:ext>
            </a:extLst>
          </p:cNvPr>
          <p:cNvSpPr>
            <a:spLocks noGrp="1"/>
          </p:cNvSpPr>
          <p:nvPr>
            <p:ph type="sldNum" sz="quarter" idx="12"/>
          </p:nvPr>
        </p:nvSpPr>
        <p:spPr/>
        <p:txBody>
          <a:bodyPr/>
          <a:lstStyle/>
          <a:p>
            <a:fld id="{266097A0-6419-AF42-932A-B78F8253A792}" type="slidenum">
              <a:rPr lang="es-CL" smtClean="0"/>
              <a:t>‹Nº›</a:t>
            </a:fld>
            <a:endParaRPr lang="es-CL"/>
          </a:p>
        </p:txBody>
      </p:sp>
    </p:spTree>
    <p:extLst>
      <p:ext uri="{BB962C8B-B14F-4D97-AF65-F5344CB8AC3E}">
        <p14:creationId xmlns:p14="http://schemas.microsoft.com/office/powerpoint/2010/main" val="8841849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7A01ABA-625E-E0AF-9AEC-66EA634C6D20}"/>
              </a:ext>
            </a:extLst>
          </p:cNvPr>
          <p:cNvSpPr>
            <a:spLocks noGrp="1"/>
          </p:cNvSpPr>
          <p:nvPr>
            <p:ph type="dt" sz="half" idx="10"/>
          </p:nvPr>
        </p:nvSpPr>
        <p:spPr/>
        <p:txBody>
          <a:bodyPr/>
          <a:lstStyle/>
          <a:p>
            <a:fld id="{3845C7F5-E518-4449-946A-19B136B5AE60}" type="datetimeFigureOut">
              <a:rPr lang="es-CL" smtClean="0"/>
              <a:t>17-03-2025</a:t>
            </a:fld>
            <a:endParaRPr lang="es-CL"/>
          </a:p>
        </p:txBody>
      </p:sp>
      <p:sp>
        <p:nvSpPr>
          <p:cNvPr id="3" name="Marcador de pie de página 2">
            <a:extLst>
              <a:ext uri="{FF2B5EF4-FFF2-40B4-BE49-F238E27FC236}">
                <a16:creationId xmlns:a16="http://schemas.microsoft.com/office/drawing/2014/main" id="{C7FAB593-4E61-C6C7-3157-492AA8BBF086}"/>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ACE66AF0-BD7C-9477-BF60-E3A026D9D09B}"/>
              </a:ext>
            </a:extLst>
          </p:cNvPr>
          <p:cNvSpPr>
            <a:spLocks noGrp="1"/>
          </p:cNvSpPr>
          <p:nvPr>
            <p:ph type="sldNum" sz="quarter" idx="12"/>
          </p:nvPr>
        </p:nvSpPr>
        <p:spPr/>
        <p:txBody>
          <a:bodyPr/>
          <a:lstStyle/>
          <a:p>
            <a:fld id="{266097A0-6419-AF42-932A-B78F8253A792}" type="slidenum">
              <a:rPr lang="es-CL" smtClean="0"/>
              <a:t>‹Nº›</a:t>
            </a:fld>
            <a:endParaRPr lang="es-CL"/>
          </a:p>
        </p:txBody>
      </p:sp>
    </p:spTree>
    <p:extLst>
      <p:ext uri="{BB962C8B-B14F-4D97-AF65-F5344CB8AC3E}">
        <p14:creationId xmlns:p14="http://schemas.microsoft.com/office/powerpoint/2010/main" val="1372937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070B0B-0B05-C121-0BCE-BEC87F493B6E}"/>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34501E35-458B-9994-798D-B9A0F18B7D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980BE5C4-C899-255C-1F46-7AC0440FEC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B7632B27-C254-B8E3-62B7-5CCCD12F92FF}"/>
              </a:ext>
            </a:extLst>
          </p:cNvPr>
          <p:cNvSpPr>
            <a:spLocks noGrp="1"/>
          </p:cNvSpPr>
          <p:nvPr>
            <p:ph type="dt" sz="half" idx="10"/>
          </p:nvPr>
        </p:nvSpPr>
        <p:spPr/>
        <p:txBody>
          <a:bodyPr/>
          <a:lstStyle/>
          <a:p>
            <a:fld id="{3845C7F5-E518-4449-946A-19B136B5AE60}" type="datetimeFigureOut">
              <a:rPr lang="es-CL" smtClean="0"/>
              <a:t>17-03-2025</a:t>
            </a:fld>
            <a:endParaRPr lang="es-CL"/>
          </a:p>
        </p:txBody>
      </p:sp>
      <p:sp>
        <p:nvSpPr>
          <p:cNvPr id="6" name="Marcador de pie de página 5">
            <a:extLst>
              <a:ext uri="{FF2B5EF4-FFF2-40B4-BE49-F238E27FC236}">
                <a16:creationId xmlns:a16="http://schemas.microsoft.com/office/drawing/2014/main" id="{B18DC910-7602-05AE-09F8-916F2697AE1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FCD2E9C-173C-D527-44FE-C66C13E94FA8}"/>
              </a:ext>
            </a:extLst>
          </p:cNvPr>
          <p:cNvSpPr>
            <a:spLocks noGrp="1"/>
          </p:cNvSpPr>
          <p:nvPr>
            <p:ph type="sldNum" sz="quarter" idx="12"/>
          </p:nvPr>
        </p:nvSpPr>
        <p:spPr/>
        <p:txBody>
          <a:bodyPr/>
          <a:lstStyle/>
          <a:p>
            <a:fld id="{266097A0-6419-AF42-932A-B78F8253A792}" type="slidenum">
              <a:rPr lang="es-CL" smtClean="0"/>
              <a:t>‹Nº›</a:t>
            </a:fld>
            <a:endParaRPr lang="es-CL"/>
          </a:p>
        </p:txBody>
      </p:sp>
    </p:spTree>
    <p:extLst>
      <p:ext uri="{BB962C8B-B14F-4D97-AF65-F5344CB8AC3E}">
        <p14:creationId xmlns:p14="http://schemas.microsoft.com/office/powerpoint/2010/main" val="31886947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27D945-95CD-1229-D8B6-A775387305A7}"/>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6A1D679D-5D35-60D4-FCB1-1BE1614B02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5EC2AD80-C7EA-9B40-BD68-B5367D287F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140AA2C-5479-20E7-0FB6-45C3CE4596E9}"/>
              </a:ext>
            </a:extLst>
          </p:cNvPr>
          <p:cNvSpPr>
            <a:spLocks noGrp="1"/>
          </p:cNvSpPr>
          <p:nvPr>
            <p:ph type="dt" sz="half" idx="10"/>
          </p:nvPr>
        </p:nvSpPr>
        <p:spPr/>
        <p:txBody>
          <a:bodyPr/>
          <a:lstStyle/>
          <a:p>
            <a:fld id="{3845C7F5-E518-4449-946A-19B136B5AE60}" type="datetimeFigureOut">
              <a:rPr lang="es-CL" smtClean="0"/>
              <a:t>17-03-2025</a:t>
            </a:fld>
            <a:endParaRPr lang="es-CL"/>
          </a:p>
        </p:txBody>
      </p:sp>
      <p:sp>
        <p:nvSpPr>
          <p:cNvPr id="6" name="Marcador de pie de página 5">
            <a:extLst>
              <a:ext uri="{FF2B5EF4-FFF2-40B4-BE49-F238E27FC236}">
                <a16:creationId xmlns:a16="http://schemas.microsoft.com/office/drawing/2014/main" id="{00D4D459-E153-FE8E-DEC5-39932B73545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8B5170DD-2945-2163-DBF8-D850028FB87B}"/>
              </a:ext>
            </a:extLst>
          </p:cNvPr>
          <p:cNvSpPr>
            <a:spLocks noGrp="1"/>
          </p:cNvSpPr>
          <p:nvPr>
            <p:ph type="sldNum" sz="quarter" idx="12"/>
          </p:nvPr>
        </p:nvSpPr>
        <p:spPr/>
        <p:txBody>
          <a:bodyPr/>
          <a:lstStyle/>
          <a:p>
            <a:fld id="{266097A0-6419-AF42-932A-B78F8253A792}" type="slidenum">
              <a:rPr lang="es-CL" smtClean="0"/>
              <a:t>‹Nº›</a:t>
            </a:fld>
            <a:endParaRPr lang="es-CL"/>
          </a:p>
        </p:txBody>
      </p:sp>
    </p:spTree>
    <p:extLst>
      <p:ext uri="{BB962C8B-B14F-4D97-AF65-F5344CB8AC3E}">
        <p14:creationId xmlns:p14="http://schemas.microsoft.com/office/powerpoint/2010/main" val="39891054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7F2359B-04E4-01ED-689A-93A1663A09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5D5BCEEC-C96B-0DC0-4290-32F18394F3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D5E2851F-2CF1-6901-1409-D84ED8AA56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5C7F5-E518-4449-946A-19B136B5AE60}" type="datetimeFigureOut">
              <a:rPr lang="es-CL" smtClean="0"/>
              <a:t>17-03-2025</a:t>
            </a:fld>
            <a:endParaRPr lang="es-CL"/>
          </a:p>
        </p:txBody>
      </p:sp>
      <p:sp>
        <p:nvSpPr>
          <p:cNvPr id="5" name="Marcador de pie de página 4">
            <a:extLst>
              <a:ext uri="{FF2B5EF4-FFF2-40B4-BE49-F238E27FC236}">
                <a16:creationId xmlns:a16="http://schemas.microsoft.com/office/drawing/2014/main" id="{472B1A28-07FD-79E1-FE0A-90EE1D5E27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1FDA1963-E09C-389D-ABAF-717B8D7A1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097A0-6419-AF42-932A-B78F8253A792}" type="slidenum">
              <a:rPr lang="es-CL" smtClean="0"/>
              <a:t>‹Nº›</a:t>
            </a:fld>
            <a:endParaRPr lang="es-CL"/>
          </a:p>
        </p:txBody>
      </p:sp>
    </p:spTree>
    <p:extLst>
      <p:ext uri="{BB962C8B-B14F-4D97-AF65-F5344CB8AC3E}">
        <p14:creationId xmlns:p14="http://schemas.microsoft.com/office/powerpoint/2010/main" val="1530940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mailto:patricioalvarado.g@redsalud.gob.cl"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hyperlink" Target="mailto:patricioalvarado.g@redsalud.gob.cl" TargetMode="Externa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gi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2.jpe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jpe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jpeg"/><Relationship Id="rId20"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19" Type="http://schemas.openxmlformats.org/officeDocument/2006/relationships/image" Target="../media/image37.png"/><Relationship Id="rId4" Type="http://schemas.openxmlformats.org/officeDocument/2006/relationships/image" Target="../media/image6.jpe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3D92715-0318-70F5-60FF-7BF10CF806A9}"/>
              </a:ext>
            </a:extLst>
          </p:cNvPr>
          <p:cNvSpPr txBox="1"/>
          <p:nvPr/>
        </p:nvSpPr>
        <p:spPr>
          <a:xfrm>
            <a:off x="1189994" y="2044005"/>
            <a:ext cx="10047943" cy="1815882"/>
          </a:xfrm>
          <a:prstGeom prst="rect">
            <a:avLst/>
          </a:prstGeom>
          <a:noFill/>
        </p:spPr>
        <p:txBody>
          <a:bodyPr wrap="none" rtlCol="0">
            <a:spAutoFit/>
          </a:bodyPr>
          <a:lstStyle/>
          <a:p>
            <a:pPr algn="ctr"/>
            <a:r>
              <a:rPr lang="es-C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MANEJO DE RESIDUOS </a:t>
            </a:r>
          </a:p>
          <a:p>
            <a:pPr algn="ctr"/>
            <a:r>
              <a:rPr lang="es-CL" sz="2800" b="1" dirty="0">
                <a:solidFill>
                  <a:schemeClr val="bg1"/>
                </a:solidFill>
                <a:latin typeface="Verdana" panose="020B0604030504040204" pitchFamily="34" charset="0"/>
                <a:ea typeface="Verdana" panose="020B0604030504040204" pitchFamily="34" charset="0"/>
                <a:cs typeface="Verdana" panose="020B0604030504040204" pitchFamily="34" charset="0"/>
              </a:rPr>
              <a:t>EN ESTABLECIMIENTOS DE ATENCION DE SALUD</a:t>
            </a:r>
          </a:p>
          <a:p>
            <a:pPr algn="ctr"/>
            <a:r>
              <a:rPr lang="es-CL" sz="2800" b="1" dirty="0">
                <a:solidFill>
                  <a:schemeClr val="bg1"/>
                </a:solidFill>
                <a:latin typeface="Verdana" panose="020B0604030504040204" pitchFamily="34" charset="0"/>
                <a:ea typeface="Verdana" panose="020B0604030504040204" pitchFamily="34" charset="0"/>
                <a:cs typeface="Verdana" panose="020B0604030504040204" pitchFamily="34" charset="0"/>
              </a:rPr>
              <a:t>(REAS)</a:t>
            </a:r>
          </a:p>
          <a:p>
            <a:pPr algn="ctr"/>
            <a:endParaRPr lang="es-CL" sz="2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3">
            <a:extLst>
              <a:ext uri="{FF2B5EF4-FFF2-40B4-BE49-F238E27FC236}">
                <a16:creationId xmlns:a16="http://schemas.microsoft.com/office/drawing/2014/main" id="{E49C4D6F-231F-0D95-AE22-7230207772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0800" y="412501"/>
            <a:ext cx="1384855" cy="1253236"/>
          </a:xfrm>
          <a:prstGeom prst="rect">
            <a:avLst/>
          </a:prstGeom>
        </p:spPr>
      </p:pic>
      <p:pic>
        <p:nvPicPr>
          <p:cNvPr id="7" name="Imagen 6">
            <a:extLst>
              <a:ext uri="{FF2B5EF4-FFF2-40B4-BE49-F238E27FC236}">
                <a16:creationId xmlns:a16="http://schemas.microsoft.com/office/drawing/2014/main" id="{BD9C2219-E672-96A2-FBEA-375B8C21D4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5023" y="412501"/>
            <a:ext cx="1199156" cy="1253236"/>
          </a:xfrm>
          <a:prstGeom prst="rect">
            <a:avLst/>
          </a:prstGeom>
        </p:spPr>
      </p:pic>
      <p:sp>
        <p:nvSpPr>
          <p:cNvPr id="8" name="CuadroTexto 7">
            <a:extLst>
              <a:ext uri="{FF2B5EF4-FFF2-40B4-BE49-F238E27FC236}">
                <a16:creationId xmlns:a16="http://schemas.microsoft.com/office/drawing/2014/main" id="{D55C0E7A-EE23-7FBA-61C8-FAABC20713B8}"/>
              </a:ext>
            </a:extLst>
          </p:cNvPr>
          <p:cNvSpPr txBox="1"/>
          <p:nvPr/>
        </p:nvSpPr>
        <p:spPr>
          <a:xfrm>
            <a:off x="6096000" y="5643581"/>
            <a:ext cx="5976908" cy="1354217"/>
          </a:xfrm>
          <a:prstGeom prst="rect">
            <a:avLst/>
          </a:prstGeom>
          <a:noFill/>
        </p:spPr>
        <p:txBody>
          <a:bodyPr wrap="square" rtlCol="0">
            <a:spAutoFit/>
          </a:bodyPr>
          <a:lstStyle/>
          <a:p>
            <a:pPr algn="ctr"/>
            <a:r>
              <a:rPr lang="es-CL" sz="1600" dirty="0">
                <a:solidFill>
                  <a:schemeClr val="bg1"/>
                </a:solidFill>
                <a:latin typeface="Aptos" panose="020B0004020202020204" pitchFamily="34" charset="0"/>
                <a:ea typeface="Verdana" panose="020B0604030504040204" pitchFamily="34" charset="0"/>
                <a:cs typeface="Verdana" panose="020B0604030504040204" pitchFamily="34" charset="0"/>
              </a:rPr>
              <a:t>Patricio Alejandro Alvarado González </a:t>
            </a:r>
          </a:p>
          <a:p>
            <a:pPr algn="ctr"/>
            <a:r>
              <a:rPr lang="es-CL" sz="1600" dirty="0">
                <a:solidFill>
                  <a:schemeClr val="bg1"/>
                </a:solidFill>
                <a:latin typeface="Aptos" panose="020B0004020202020204" pitchFamily="34" charset="0"/>
                <a:ea typeface="Verdana" panose="020B0604030504040204" pitchFamily="34" charset="0"/>
                <a:cs typeface="Verdana" panose="020B0604030504040204" pitchFamily="34" charset="0"/>
              </a:rPr>
              <a:t>Encargado Área Gestión Ambiental_ Subdirección de Operaciones</a:t>
            </a:r>
          </a:p>
          <a:p>
            <a:pPr algn="ctr"/>
            <a:r>
              <a:rPr lang="es-CL" sz="1600" dirty="0">
                <a:solidFill>
                  <a:schemeClr val="bg1"/>
                </a:solidFill>
                <a:latin typeface="Aptos" panose="020B0004020202020204" pitchFamily="34" charset="0"/>
                <a:ea typeface="Verdana" panose="020B0604030504040204" pitchFamily="34" charset="0"/>
                <a:cs typeface="Verdana" panose="020B0604030504040204" pitchFamily="34" charset="0"/>
                <a:hlinkClick r:id="rId5">
                  <a:extLst>
                    <a:ext uri="{A12FA001-AC4F-418D-AE19-62706E023703}">
                      <ahyp:hlinkClr xmlns:ahyp="http://schemas.microsoft.com/office/drawing/2018/hyperlinkcolor" val="tx"/>
                    </a:ext>
                  </a:extLst>
                </a:hlinkClick>
              </a:rPr>
              <a:t>patricioalvarado.g@redsalud.gob.cl</a:t>
            </a:r>
            <a:r>
              <a:rPr lang="es-CL" sz="1600" dirty="0">
                <a:solidFill>
                  <a:schemeClr val="bg1"/>
                </a:solidFill>
                <a:latin typeface="Aptos" panose="020B0004020202020204" pitchFamily="34" charset="0"/>
                <a:ea typeface="Verdana" panose="020B0604030504040204" pitchFamily="34" charset="0"/>
                <a:cs typeface="Verdana" panose="020B0604030504040204" pitchFamily="34" charset="0"/>
              </a:rPr>
              <a:t> </a:t>
            </a:r>
          </a:p>
          <a:p>
            <a:pPr algn="ctr"/>
            <a:r>
              <a:rPr lang="es-CL" sz="1600" b="1" dirty="0">
                <a:solidFill>
                  <a:schemeClr val="bg1"/>
                </a:solidFill>
                <a:latin typeface="Aptos" panose="020B0004020202020204" pitchFamily="34" charset="0"/>
                <a:ea typeface="Verdana" panose="020B0604030504040204" pitchFamily="34" charset="0"/>
                <a:cs typeface="Verdana" panose="020B0604030504040204" pitchFamily="34" charset="0"/>
              </a:rPr>
              <a:t>+56 9 92233124/ Anexo: 613679</a:t>
            </a:r>
          </a:p>
          <a:p>
            <a:pPr algn="ctr"/>
            <a:endParaRPr lang="es-CL" sz="1600" dirty="0">
              <a:solidFill>
                <a:schemeClr val="bg1"/>
              </a:solidFill>
              <a:latin typeface="Aptos" panose="020B0004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9432193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25928C4-919F-2D50-F680-0CA7658BD743}"/>
            </a:ext>
          </a:extLst>
        </p:cNvPr>
        <p:cNvGrpSpPr/>
        <p:nvPr/>
      </p:nvGrpSpPr>
      <p:grpSpPr>
        <a:xfrm>
          <a:off x="0" y="0"/>
          <a:ext cx="0" cy="0"/>
          <a:chOff x="0" y="0"/>
          <a:chExt cx="0" cy="0"/>
        </a:xfrm>
      </p:grpSpPr>
      <p:sp>
        <p:nvSpPr>
          <p:cNvPr id="15" name="Shape 143">
            <a:extLst>
              <a:ext uri="{FF2B5EF4-FFF2-40B4-BE49-F238E27FC236}">
                <a16:creationId xmlns:a16="http://schemas.microsoft.com/office/drawing/2014/main" id="{A3E61ECD-1887-A9AF-F315-F02D07CE57B7}"/>
              </a:ext>
            </a:extLst>
          </p:cNvPr>
          <p:cNvSpPr/>
          <p:nvPr/>
        </p:nvSpPr>
        <p:spPr>
          <a:xfrm>
            <a:off x="2268772" y="305255"/>
            <a:ext cx="6955943" cy="482183"/>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defTabSz="304800">
              <a:defRPr sz="3600" b="1">
                <a:solidFill>
                  <a:srgbClr val="174F86"/>
                </a:solidFill>
                <a:latin typeface="Calibri"/>
                <a:ea typeface="Calibri"/>
                <a:cs typeface="Calibri"/>
                <a:sym typeface="Calibri"/>
              </a:defRPr>
            </a:lvl1pPr>
          </a:lstStyle>
          <a:p>
            <a:pPr marL="0" marR="0" lvl="0" indent="0" algn="l" defTabSz="3048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0" normalizeH="0" baseline="0" noProof="0" dirty="0">
                <a:ln>
                  <a:noFill/>
                </a:ln>
                <a:solidFill>
                  <a:prstClr val="white"/>
                </a:solidFill>
                <a:effectLst/>
                <a:uLnTx/>
                <a:uFillTx/>
                <a:latin typeface="Aptos" panose="020B0004020202020204" pitchFamily="34" charset="0"/>
                <a:cs typeface="Calibri"/>
                <a:sym typeface="Calibri"/>
              </a:rPr>
              <a:t>Costos asociados a disposición final REAS</a:t>
            </a:r>
            <a:endParaRPr kumimoji="0" sz="2800" b="1" i="0" u="none" strike="noStrike" kern="1200" cap="none" spc="0" normalizeH="0" baseline="0" noProof="0" dirty="0">
              <a:ln>
                <a:noFill/>
              </a:ln>
              <a:solidFill>
                <a:prstClr val="white"/>
              </a:solidFill>
              <a:effectLst/>
              <a:uLnTx/>
              <a:uFillTx/>
              <a:latin typeface="Aptos" panose="020B0004020202020204" pitchFamily="34" charset="0"/>
              <a:cs typeface="Calibri"/>
              <a:sym typeface="Calibri"/>
            </a:endParaRPr>
          </a:p>
        </p:txBody>
      </p:sp>
      <p:graphicFrame>
        <p:nvGraphicFramePr>
          <p:cNvPr id="2" name="Tabla 1">
            <a:extLst>
              <a:ext uri="{FF2B5EF4-FFF2-40B4-BE49-F238E27FC236}">
                <a16:creationId xmlns:a16="http://schemas.microsoft.com/office/drawing/2014/main" id="{AA891A02-90DB-38C9-4D6B-951D1ECE936C}"/>
              </a:ext>
            </a:extLst>
          </p:cNvPr>
          <p:cNvGraphicFramePr>
            <a:graphicFrameLocks noGrp="1"/>
          </p:cNvGraphicFramePr>
          <p:nvPr>
            <p:extLst>
              <p:ext uri="{D42A27DB-BD31-4B8C-83A1-F6EECF244321}">
                <p14:modId xmlns:p14="http://schemas.microsoft.com/office/powerpoint/2010/main" val="3597247163"/>
              </p:ext>
            </p:extLst>
          </p:nvPr>
        </p:nvGraphicFramePr>
        <p:xfrm>
          <a:off x="2070847" y="1272988"/>
          <a:ext cx="7035053" cy="4851594"/>
        </p:xfrm>
        <a:graphic>
          <a:graphicData uri="http://schemas.openxmlformats.org/drawingml/2006/table">
            <a:tbl>
              <a:tblPr>
                <a:tableStyleId>{5C22544A-7EE6-4342-B048-85BDC9FD1C3A}</a:tableStyleId>
              </a:tblPr>
              <a:tblGrid>
                <a:gridCol w="5556583">
                  <a:extLst>
                    <a:ext uri="{9D8B030D-6E8A-4147-A177-3AD203B41FA5}">
                      <a16:colId xmlns:a16="http://schemas.microsoft.com/office/drawing/2014/main" val="718248333"/>
                    </a:ext>
                  </a:extLst>
                </a:gridCol>
                <a:gridCol w="1478470">
                  <a:extLst>
                    <a:ext uri="{9D8B030D-6E8A-4147-A177-3AD203B41FA5}">
                      <a16:colId xmlns:a16="http://schemas.microsoft.com/office/drawing/2014/main" val="873397308"/>
                    </a:ext>
                  </a:extLst>
                </a:gridCol>
              </a:tblGrid>
              <a:tr h="258587">
                <a:tc>
                  <a:txBody>
                    <a:bodyPr/>
                    <a:lstStyle/>
                    <a:p>
                      <a:pPr algn="ctr" fontAlgn="b"/>
                      <a:r>
                        <a:rPr lang="es-CL" sz="1100" u="none" strike="noStrike">
                          <a:effectLst/>
                          <a:latin typeface="Aptos" panose="020B0004020202020204" pitchFamily="34" charset="0"/>
                        </a:rPr>
                        <a:t>TIPO DE RESIDUO</a:t>
                      </a:r>
                      <a:endParaRPr lang="es-CL" sz="1100" b="0" i="0" u="none" strike="noStrike">
                        <a:solidFill>
                          <a:srgbClr val="000000"/>
                        </a:solidFill>
                        <a:effectLst/>
                        <a:latin typeface="Aptos" panose="020B0004020202020204" pitchFamily="34" charset="0"/>
                      </a:endParaRPr>
                    </a:p>
                  </a:txBody>
                  <a:tcPr marL="9525" marR="9525" marT="9525" marB="0" anchor="b">
                    <a:solidFill>
                      <a:schemeClr val="accent1">
                        <a:lumMod val="40000"/>
                        <a:lumOff val="60000"/>
                      </a:schemeClr>
                    </a:solidFill>
                  </a:tcPr>
                </a:tc>
                <a:tc>
                  <a:txBody>
                    <a:bodyPr/>
                    <a:lstStyle/>
                    <a:p>
                      <a:pPr algn="ctr" fontAlgn="b"/>
                      <a:r>
                        <a:rPr lang="es-CL" sz="1100" u="none" strike="noStrike" dirty="0">
                          <a:effectLst/>
                          <a:latin typeface="Aptos" panose="020B0004020202020204" pitchFamily="34" charset="0"/>
                        </a:rPr>
                        <a:t>KG/$</a:t>
                      </a:r>
                      <a:endParaRPr lang="es-CL" sz="1100" b="0" i="0" u="none" strike="noStrike" dirty="0">
                        <a:solidFill>
                          <a:srgbClr val="000000"/>
                        </a:solidFill>
                        <a:effectLst/>
                        <a:latin typeface="Aptos" panose="020B000402020202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289043688"/>
                  </a:ext>
                </a:extLst>
              </a:tr>
              <a:tr h="246274">
                <a:tc>
                  <a:txBody>
                    <a:bodyPr/>
                    <a:lstStyle/>
                    <a:p>
                      <a:pPr algn="l" fontAlgn="t"/>
                      <a:r>
                        <a:rPr lang="es-ES" sz="1100" u="none" strike="noStrike">
                          <a:effectLst/>
                          <a:latin typeface="Aptos" panose="020B0004020202020204" pitchFamily="34" charset="0"/>
                        </a:rPr>
                        <a:t>RESIDUOS CORTOPUNZANTES Generación periodo (Kg)</a:t>
                      </a:r>
                      <a:endParaRPr lang="es-ES" sz="1100" b="0" i="0" u="none" strike="noStrike">
                        <a:solidFill>
                          <a:srgbClr val="000000"/>
                        </a:solidFill>
                        <a:effectLst/>
                        <a:latin typeface="Aptos" panose="020B0004020202020204" pitchFamily="34" charset="0"/>
                      </a:endParaRPr>
                    </a:p>
                  </a:txBody>
                  <a:tcPr marL="9525" marR="9525" marT="9525" marB="0">
                    <a:solidFill>
                      <a:srgbClr val="FFFF66"/>
                    </a:solidFill>
                  </a:tcPr>
                </a:tc>
                <a:tc>
                  <a:txBody>
                    <a:bodyPr/>
                    <a:lstStyle/>
                    <a:p>
                      <a:pPr algn="r" fontAlgn="b"/>
                      <a:r>
                        <a:rPr lang="es-CL" sz="1100" u="none" strike="noStrike">
                          <a:effectLst/>
                          <a:latin typeface="Aptos" panose="020B0004020202020204" pitchFamily="34" charset="0"/>
                        </a:rPr>
                        <a:t>4.900</a:t>
                      </a:r>
                      <a:endParaRPr lang="es-CL" sz="1100" b="0" i="0" u="none" strike="noStrike">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1292831158"/>
                  </a:ext>
                </a:extLst>
              </a:tr>
              <a:tr h="246274">
                <a:tc>
                  <a:txBody>
                    <a:bodyPr/>
                    <a:lstStyle/>
                    <a:p>
                      <a:pPr algn="l" fontAlgn="t"/>
                      <a:r>
                        <a:rPr lang="es-CL" sz="1100" u="none" strike="noStrike">
                          <a:effectLst/>
                          <a:latin typeface="Aptos" panose="020B0004020202020204" pitchFamily="34" charset="0"/>
                        </a:rPr>
                        <a:t>RESIDUOS CORTOPUNZANTES Gasto periodo  $</a:t>
                      </a:r>
                      <a:endParaRPr lang="es-CL" sz="1100" b="0" i="0" u="none" strike="noStrike">
                        <a:solidFill>
                          <a:srgbClr val="000000"/>
                        </a:solidFill>
                        <a:effectLst/>
                        <a:latin typeface="Aptos" panose="020B0004020202020204" pitchFamily="34" charset="0"/>
                      </a:endParaRPr>
                    </a:p>
                  </a:txBody>
                  <a:tcPr marL="9525" marR="9525" marT="9525" marB="0">
                    <a:solidFill>
                      <a:srgbClr val="FFFF66"/>
                    </a:solidFill>
                  </a:tcPr>
                </a:tc>
                <a:tc>
                  <a:txBody>
                    <a:bodyPr/>
                    <a:lstStyle/>
                    <a:p>
                      <a:pPr algn="r" fontAlgn="b"/>
                      <a:r>
                        <a:rPr lang="es-CL" sz="1100" u="none" strike="noStrike">
                          <a:effectLst/>
                          <a:latin typeface="Aptos" panose="020B0004020202020204" pitchFamily="34" charset="0"/>
                        </a:rPr>
                        <a:t>$6.855.106</a:t>
                      </a:r>
                      <a:endParaRPr lang="es-CL" sz="1100" b="0" i="0" u="none" strike="noStrike">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1220795050"/>
                  </a:ext>
                </a:extLst>
              </a:tr>
              <a:tr h="246274">
                <a:tc>
                  <a:txBody>
                    <a:bodyPr/>
                    <a:lstStyle/>
                    <a:p>
                      <a:pPr algn="l" fontAlgn="t"/>
                      <a:r>
                        <a:rPr lang="es-ES" sz="1100" u="none" strike="noStrike">
                          <a:effectLst/>
                          <a:latin typeface="Aptos" panose="020B0004020202020204" pitchFamily="34" charset="0"/>
                        </a:rPr>
                        <a:t>RESIDUOS PATOLOGICOS Generación Periodo (Kg)</a:t>
                      </a:r>
                      <a:endParaRPr lang="es-ES" sz="1100" b="0" i="0" u="none" strike="noStrike">
                        <a:solidFill>
                          <a:srgbClr val="000000"/>
                        </a:solidFill>
                        <a:effectLst/>
                        <a:latin typeface="Aptos" panose="020B0004020202020204" pitchFamily="34" charset="0"/>
                      </a:endParaRPr>
                    </a:p>
                  </a:txBody>
                  <a:tcPr marL="9525" marR="9525" marT="9525" marB="0">
                    <a:solidFill>
                      <a:srgbClr val="FFFF66"/>
                    </a:solidFill>
                  </a:tcPr>
                </a:tc>
                <a:tc>
                  <a:txBody>
                    <a:bodyPr/>
                    <a:lstStyle/>
                    <a:p>
                      <a:pPr algn="r" fontAlgn="b"/>
                      <a:r>
                        <a:rPr lang="es-CL" sz="1100" u="none" strike="noStrike">
                          <a:effectLst/>
                          <a:latin typeface="Aptos" panose="020B0004020202020204" pitchFamily="34" charset="0"/>
                        </a:rPr>
                        <a:t>614</a:t>
                      </a:r>
                      <a:endParaRPr lang="es-CL" sz="1100" b="0" i="0" u="none" strike="noStrike">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1180210088"/>
                  </a:ext>
                </a:extLst>
              </a:tr>
              <a:tr h="246274">
                <a:tc>
                  <a:txBody>
                    <a:bodyPr/>
                    <a:lstStyle/>
                    <a:p>
                      <a:pPr algn="l" fontAlgn="t"/>
                      <a:r>
                        <a:rPr lang="es-CL" sz="1100" u="none" strike="noStrike">
                          <a:effectLst/>
                          <a:latin typeface="Aptos" panose="020B0004020202020204" pitchFamily="34" charset="0"/>
                        </a:rPr>
                        <a:t>RESIDUOS PATOLOGICOS Gasto Periodo $</a:t>
                      </a:r>
                      <a:endParaRPr lang="es-CL" sz="1100" b="0" i="0" u="none" strike="noStrike">
                        <a:solidFill>
                          <a:srgbClr val="000000"/>
                        </a:solidFill>
                        <a:effectLst/>
                        <a:latin typeface="Aptos" panose="020B0004020202020204" pitchFamily="34" charset="0"/>
                      </a:endParaRPr>
                    </a:p>
                  </a:txBody>
                  <a:tcPr marL="9525" marR="9525" marT="9525" marB="0">
                    <a:solidFill>
                      <a:srgbClr val="FFFF66"/>
                    </a:solidFill>
                  </a:tcPr>
                </a:tc>
                <a:tc>
                  <a:txBody>
                    <a:bodyPr/>
                    <a:lstStyle/>
                    <a:p>
                      <a:pPr algn="r" fontAlgn="b"/>
                      <a:r>
                        <a:rPr lang="es-CL" sz="1100" u="none" strike="noStrike">
                          <a:effectLst/>
                          <a:latin typeface="Aptos" panose="020B0004020202020204" pitchFamily="34" charset="0"/>
                        </a:rPr>
                        <a:t>$8.652.870</a:t>
                      </a:r>
                      <a:endParaRPr lang="es-CL" sz="1100" b="0" i="0" u="none" strike="noStrike">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3061189749"/>
                  </a:ext>
                </a:extLst>
              </a:tr>
              <a:tr h="246274">
                <a:tc>
                  <a:txBody>
                    <a:bodyPr/>
                    <a:lstStyle/>
                    <a:p>
                      <a:pPr algn="l" fontAlgn="t"/>
                      <a:r>
                        <a:rPr lang="es-ES" sz="1100" u="none" strike="noStrike">
                          <a:effectLst/>
                          <a:latin typeface="Aptos" panose="020B0004020202020204" pitchFamily="34" charset="0"/>
                        </a:rPr>
                        <a:t>RESIDUOS CONTAMINADOS Generación periodo (Kg)</a:t>
                      </a:r>
                      <a:endParaRPr lang="es-ES" sz="1100" b="0" i="0" u="none" strike="noStrike">
                        <a:solidFill>
                          <a:srgbClr val="000000"/>
                        </a:solidFill>
                        <a:effectLst/>
                        <a:latin typeface="Aptos" panose="020B0004020202020204" pitchFamily="34" charset="0"/>
                      </a:endParaRPr>
                    </a:p>
                  </a:txBody>
                  <a:tcPr marL="9525" marR="9525" marT="9525" marB="0">
                    <a:solidFill>
                      <a:srgbClr val="FFFF66"/>
                    </a:solidFill>
                  </a:tcPr>
                </a:tc>
                <a:tc>
                  <a:txBody>
                    <a:bodyPr/>
                    <a:lstStyle/>
                    <a:p>
                      <a:pPr algn="r" fontAlgn="b"/>
                      <a:r>
                        <a:rPr lang="es-CL" sz="1100" u="none" strike="noStrike">
                          <a:effectLst/>
                          <a:latin typeface="Aptos" panose="020B0004020202020204" pitchFamily="34" charset="0"/>
                        </a:rPr>
                        <a:t>75.891</a:t>
                      </a:r>
                      <a:endParaRPr lang="es-CL" sz="1100" b="0" i="0" u="none" strike="noStrike">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3188565168"/>
                  </a:ext>
                </a:extLst>
              </a:tr>
              <a:tr h="246274">
                <a:tc>
                  <a:txBody>
                    <a:bodyPr/>
                    <a:lstStyle/>
                    <a:p>
                      <a:pPr algn="l" fontAlgn="t"/>
                      <a:r>
                        <a:rPr lang="es-CL" sz="1100" u="none" strike="noStrike" dirty="0">
                          <a:effectLst/>
                          <a:latin typeface="Aptos" panose="020B0004020202020204" pitchFamily="34" charset="0"/>
                        </a:rPr>
                        <a:t>RESIDUOS CONTAMINADOS Generación periodo ($)</a:t>
                      </a:r>
                      <a:endParaRPr lang="es-CL" sz="1100" b="0" i="0" u="none" strike="noStrike" dirty="0">
                        <a:solidFill>
                          <a:srgbClr val="000000"/>
                        </a:solidFill>
                        <a:effectLst/>
                        <a:latin typeface="Aptos" panose="020B0004020202020204" pitchFamily="34" charset="0"/>
                      </a:endParaRPr>
                    </a:p>
                  </a:txBody>
                  <a:tcPr marL="9525" marR="9525" marT="9525" marB="0">
                    <a:solidFill>
                      <a:srgbClr val="FFFF66"/>
                    </a:solidFill>
                  </a:tcPr>
                </a:tc>
                <a:tc>
                  <a:txBody>
                    <a:bodyPr/>
                    <a:lstStyle/>
                    <a:p>
                      <a:pPr algn="r" fontAlgn="b"/>
                      <a:r>
                        <a:rPr lang="es-CL" sz="1100" u="none" strike="noStrike" dirty="0">
                          <a:effectLst/>
                          <a:latin typeface="Aptos" panose="020B0004020202020204" pitchFamily="34" charset="0"/>
                        </a:rPr>
                        <a:t>$106.171.602</a:t>
                      </a:r>
                      <a:endParaRPr lang="es-CL" sz="1100" b="0" i="0" u="none" strike="noStrike" dirty="0">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2513034866"/>
                  </a:ext>
                </a:extLst>
              </a:tr>
              <a:tr h="246274">
                <a:tc>
                  <a:txBody>
                    <a:bodyPr/>
                    <a:lstStyle/>
                    <a:p>
                      <a:pPr algn="l" fontAlgn="t"/>
                      <a:r>
                        <a:rPr lang="es-ES" sz="1100" u="none" strike="noStrike">
                          <a:effectLst/>
                          <a:latin typeface="Aptos" panose="020B0004020202020204" pitchFamily="34" charset="0"/>
                        </a:rPr>
                        <a:t>RESIDUOS PELIGROSOS Generación Periodo (Kg)</a:t>
                      </a:r>
                      <a:endParaRPr lang="es-ES" sz="1100" b="0" i="0" u="none" strike="noStrike">
                        <a:solidFill>
                          <a:srgbClr val="000000"/>
                        </a:solidFill>
                        <a:effectLst/>
                        <a:latin typeface="Aptos" panose="020B0004020202020204" pitchFamily="34" charset="0"/>
                      </a:endParaRPr>
                    </a:p>
                  </a:txBody>
                  <a:tcPr marL="9525" marR="9525" marT="9525" marB="0">
                    <a:solidFill>
                      <a:srgbClr val="FF6600"/>
                    </a:solidFill>
                  </a:tcPr>
                </a:tc>
                <a:tc>
                  <a:txBody>
                    <a:bodyPr/>
                    <a:lstStyle/>
                    <a:p>
                      <a:pPr algn="r" fontAlgn="b"/>
                      <a:r>
                        <a:rPr lang="es-CL" sz="1100" u="none" strike="noStrike">
                          <a:effectLst/>
                          <a:latin typeface="Aptos" panose="020B0004020202020204" pitchFamily="34" charset="0"/>
                        </a:rPr>
                        <a:t>9.170</a:t>
                      </a:r>
                      <a:endParaRPr lang="es-CL" sz="1100" b="0" i="0" u="none" strike="noStrike">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3758267073"/>
                  </a:ext>
                </a:extLst>
              </a:tr>
              <a:tr h="246274">
                <a:tc>
                  <a:txBody>
                    <a:bodyPr/>
                    <a:lstStyle/>
                    <a:p>
                      <a:pPr algn="l" fontAlgn="t"/>
                      <a:r>
                        <a:rPr lang="es-CL" sz="1100" u="none" strike="noStrike">
                          <a:effectLst/>
                          <a:latin typeface="Aptos" panose="020B0004020202020204" pitchFamily="34" charset="0"/>
                        </a:rPr>
                        <a:t>RESIDUOS PELIGROSOS    Gasto Periodo ($)</a:t>
                      </a:r>
                      <a:endParaRPr lang="es-CL" sz="1100" b="0" i="0" u="none" strike="noStrike">
                        <a:solidFill>
                          <a:srgbClr val="000000"/>
                        </a:solidFill>
                        <a:effectLst/>
                        <a:latin typeface="Aptos" panose="020B0004020202020204" pitchFamily="34" charset="0"/>
                      </a:endParaRPr>
                    </a:p>
                  </a:txBody>
                  <a:tcPr marL="9525" marR="9525" marT="9525" marB="0">
                    <a:solidFill>
                      <a:srgbClr val="FF6600"/>
                    </a:solidFill>
                  </a:tcPr>
                </a:tc>
                <a:tc>
                  <a:txBody>
                    <a:bodyPr/>
                    <a:lstStyle/>
                    <a:p>
                      <a:pPr algn="r" fontAlgn="b"/>
                      <a:r>
                        <a:rPr lang="es-CL" sz="1100" u="none" strike="noStrike">
                          <a:effectLst/>
                          <a:latin typeface="Aptos" panose="020B0004020202020204" pitchFamily="34" charset="0"/>
                        </a:rPr>
                        <a:t>$18.037.390</a:t>
                      </a:r>
                      <a:endParaRPr lang="es-CL" sz="1100" b="0" i="0" u="none" strike="noStrike">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2508198719"/>
                  </a:ext>
                </a:extLst>
              </a:tr>
              <a:tr h="246274">
                <a:tc>
                  <a:txBody>
                    <a:bodyPr/>
                    <a:lstStyle/>
                    <a:p>
                      <a:pPr algn="l" fontAlgn="t"/>
                      <a:r>
                        <a:rPr lang="es-ES" sz="1100" u="none" strike="noStrike">
                          <a:effectLst/>
                          <a:latin typeface="Aptos" panose="020B0004020202020204" pitchFamily="34" charset="0"/>
                        </a:rPr>
                        <a:t>RESIDUOS PELIGROSOS Con Hg  Generación Periodo (Kg)</a:t>
                      </a:r>
                      <a:endParaRPr lang="es-ES" sz="1100" b="0" i="0" u="none" strike="noStrike">
                        <a:solidFill>
                          <a:srgbClr val="000000"/>
                        </a:solidFill>
                        <a:effectLst/>
                        <a:latin typeface="Aptos" panose="020B0004020202020204" pitchFamily="34" charset="0"/>
                      </a:endParaRPr>
                    </a:p>
                  </a:txBody>
                  <a:tcPr marL="9525" marR="9525" marT="9525" marB="0">
                    <a:solidFill>
                      <a:srgbClr val="FF6600"/>
                    </a:solidFill>
                  </a:tcPr>
                </a:tc>
                <a:tc>
                  <a:txBody>
                    <a:bodyPr/>
                    <a:lstStyle/>
                    <a:p>
                      <a:pPr algn="r" fontAlgn="b"/>
                      <a:r>
                        <a:rPr lang="es-CL" sz="1100" u="none" strike="noStrike">
                          <a:effectLst/>
                          <a:latin typeface="Aptos" panose="020B0004020202020204" pitchFamily="34" charset="0"/>
                        </a:rPr>
                        <a:t>2</a:t>
                      </a:r>
                      <a:endParaRPr lang="es-CL" sz="1100" b="0" i="0" u="none" strike="noStrike">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2173633745"/>
                  </a:ext>
                </a:extLst>
              </a:tr>
              <a:tr h="246274">
                <a:tc>
                  <a:txBody>
                    <a:bodyPr/>
                    <a:lstStyle/>
                    <a:p>
                      <a:pPr algn="l" fontAlgn="t"/>
                      <a:r>
                        <a:rPr lang="es-ES" sz="1100" u="none" strike="noStrike">
                          <a:effectLst/>
                          <a:latin typeface="Aptos" panose="020B0004020202020204" pitchFamily="34" charset="0"/>
                        </a:rPr>
                        <a:t>RESIDUOS PELIGROSOS Con Mercurio Gasto Periodo $</a:t>
                      </a:r>
                      <a:endParaRPr lang="es-ES" sz="1100" b="0" i="0" u="none" strike="noStrike">
                        <a:solidFill>
                          <a:srgbClr val="000000"/>
                        </a:solidFill>
                        <a:effectLst/>
                        <a:latin typeface="Aptos" panose="020B0004020202020204" pitchFamily="34" charset="0"/>
                      </a:endParaRPr>
                    </a:p>
                  </a:txBody>
                  <a:tcPr marL="9525" marR="9525" marT="9525" marB="0">
                    <a:solidFill>
                      <a:srgbClr val="FF6600"/>
                    </a:solidFill>
                  </a:tcPr>
                </a:tc>
                <a:tc>
                  <a:txBody>
                    <a:bodyPr/>
                    <a:lstStyle/>
                    <a:p>
                      <a:pPr algn="r" fontAlgn="b"/>
                      <a:r>
                        <a:rPr lang="es-CL" sz="1100" u="none" strike="noStrike">
                          <a:effectLst/>
                          <a:latin typeface="Aptos" panose="020B0004020202020204" pitchFamily="34" charset="0"/>
                        </a:rPr>
                        <a:t>$3.934</a:t>
                      </a:r>
                      <a:endParaRPr lang="es-CL" sz="1100" b="0" i="0" u="none" strike="noStrike">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2388576845"/>
                  </a:ext>
                </a:extLst>
              </a:tr>
              <a:tr h="246274">
                <a:tc>
                  <a:txBody>
                    <a:bodyPr/>
                    <a:lstStyle/>
                    <a:p>
                      <a:pPr algn="l" fontAlgn="t"/>
                      <a:r>
                        <a:rPr lang="es-ES" sz="1100" u="none" strike="noStrike">
                          <a:effectLst/>
                          <a:latin typeface="Aptos" panose="020B0004020202020204" pitchFamily="34" charset="0"/>
                        </a:rPr>
                        <a:t>RESIDUOS PELIGROSOS Fármacos Caducos  Generación Periodo (Kg)</a:t>
                      </a:r>
                      <a:endParaRPr lang="es-ES" sz="1100" b="0" i="0" u="none" strike="noStrike">
                        <a:solidFill>
                          <a:srgbClr val="000000"/>
                        </a:solidFill>
                        <a:effectLst/>
                        <a:latin typeface="Aptos" panose="020B0004020202020204" pitchFamily="34" charset="0"/>
                      </a:endParaRPr>
                    </a:p>
                  </a:txBody>
                  <a:tcPr marL="9525" marR="9525" marT="9525" marB="0">
                    <a:solidFill>
                      <a:srgbClr val="FF6600"/>
                    </a:solidFill>
                  </a:tcPr>
                </a:tc>
                <a:tc>
                  <a:txBody>
                    <a:bodyPr/>
                    <a:lstStyle/>
                    <a:p>
                      <a:pPr algn="r" fontAlgn="b"/>
                      <a:r>
                        <a:rPr lang="es-CL" sz="1100" u="none" strike="noStrike">
                          <a:effectLst/>
                          <a:latin typeface="Aptos" panose="020B0004020202020204" pitchFamily="34" charset="0"/>
                        </a:rPr>
                        <a:t>281</a:t>
                      </a:r>
                      <a:endParaRPr lang="es-CL" sz="1100" b="0" i="0" u="none" strike="noStrike">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779665785"/>
                  </a:ext>
                </a:extLst>
              </a:tr>
              <a:tr h="246274">
                <a:tc>
                  <a:txBody>
                    <a:bodyPr/>
                    <a:lstStyle/>
                    <a:p>
                      <a:pPr algn="l" fontAlgn="t"/>
                      <a:r>
                        <a:rPr lang="es-ES" sz="1100" u="none" strike="noStrike">
                          <a:effectLst/>
                          <a:latin typeface="Aptos" panose="020B0004020202020204" pitchFamily="34" charset="0"/>
                        </a:rPr>
                        <a:t>RESIDUOS PELIGROSOS Fármacos Caducos Gasto Periodo  $</a:t>
                      </a:r>
                      <a:endParaRPr lang="es-ES" sz="1100" b="0" i="0" u="none" strike="noStrike">
                        <a:solidFill>
                          <a:srgbClr val="000000"/>
                        </a:solidFill>
                        <a:effectLst/>
                        <a:latin typeface="Aptos" panose="020B0004020202020204" pitchFamily="34" charset="0"/>
                      </a:endParaRPr>
                    </a:p>
                  </a:txBody>
                  <a:tcPr marL="9525" marR="9525" marT="9525" marB="0">
                    <a:solidFill>
                      <a:srgbClr val="FF6600"/>
                    </a:solidFill>
                  </a:tcPr>
                </a:tc>
                <a:tc>
                  <a:txBody>
                    <a:bodyPr/>
                    <a:lstStyle/>
                    <a:p>
                      <a:pPr algn="r" fontAlgn="b"/>
                      <a:r>
                        <a:rPr lang="es-CL" sz="1100" u="none" strike="noStrike">
                          <a:effectLst/>
                          <a:latin typeface="Aptos" panose="020B0004020202020204" pitchFamily="34" charset="0"/>
                        </a:rPr>
                        <a:t>$552.727</a:t>
                      </a:r>
                      <a:endParaRPr lang="es-CL" sz="1100" b="0" i="0" u="none" strike="noStrike">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3794552752"/>
                  </a:ext>
                </a:extLst>
              </a:tr>
              <a:tr h="246274">
                <a:tc>
                  <a:txBody>
                    <a:bodyPr/>
                    <a:lstStyle/>
                    <a:p>
                      <a:pPr algn="l" fontAlgn="t"/>
                      <a:r>
                        <a:rPr lang="es-ES" sz="1100" u="none" strike="noStrike">
                          <a:effectLst/>
                          <a:latin typeface="Aptos" panose="020B0004020202020204" pitchFamily="34" charset="0"/>
                        </a:rPr>
                        <a:t>RESIDUOS CITOSTATICOS Generación Periodo  (Kg)</a:t>
                      </a:r>
                      <a:endParaRPr lang="es-ES" sz="1100" b="0" i="0" u="none" strike="noStrike">
                        <a:solidFill>
                          <a:srgbClr val="000000"/>
                        </a:solidFill>
                        <a:effectLst/>
                        <a:latin typeface="Aptos" panose="020B0004020202020204" pitchFamily="34" charset="0"/>
                      </a:endParaRPr>
                    </a:p>
                  </a:txBody>
                  <a:tcPr marL="9525" marR="9525" marT="9525" marB="0">
                    <a:solidFill>
                      <a:srgbClr val="FF6600"/>
                    </a:solidFill>
                  </a:tcPr>
                </a:tc>
                <a:tc>
                  <a:txBody>
                    <a:bodyPr/>
                    <a:lstStyle/>
                    <a:p>
                      <a:pPr algn="r" fontAlgn="b"/>
                      <a:r>
                        <a:rPr lang="es-CL" sz="1100" u="none" strike="noStrike">
                          <a:effectLst/>
                          <a:latin typeface="Aptos" panose="020B0004020202020204" pitchFamily="34" charset="0"/>
                        </a:rPr>
                        <a:t>2.001</a:t>
                      </a:r>
                      <a:endParaRPr lang="es-CL" sz="1100" b="0" i="0" u="none" strike="noStrike">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1579211308"/>
                  </a:ext>
                </a:extLst>
              </a:tr>
              <a:tr h="246274">
                <a:tc>
                  <a:txBody>
                    <a:bodyPr/>
                    <a:lstStyle/>
                    <a:p>
                      <a:pPr algn="l" fontAlgn="t"/>
                      <a:r>
                        <a:rPr lang="es-CL" sz="1100" u="none" strike="noStrike" dirty="0">
                          <a:effectLst/>
                          <a:latin typeface="Aptos" panose="020B0004020202020204" pitchFamily="34" charset="0"/>
                        </a:rPr>
                        <a:t>RESIDUOS CITOSTATICOS Generación Periodo  ($)</a:t>
                      </a:r>
                      <a:endParaRPr lang="es-CL" sz="1100" b="0" i="0" u="none" strike="noStrike" dirty="0">
                        <a:solidFill>
                          <a:srgbClr val="000000"/>
                        </a:solidFill>
                        <a:effectLst/>
                        <a:latin typeface="Aptos" panose="020B0004020202020204" pitchFamily="34" charset="0"/>
                      </a:endParaRPr>
                    </a:p>
                  </a:txBody>
                  <a:tcPr marL="9525" marR="9525" marT="9525" marB="0">
                    <a:solidFill>
                      <a:srgbClr val="FF6600"/>
                    </a:solidFill>
                  </a:tcPr>
                </a:tc>
                <a:tc>
                  <a:txBody>
                    <a:bodyPr/>
                    <a:lstStyle/>
                    <a:p>
                      <a:pPr algn="r" fontAlgn="b"/>
                      <a:r>
                        <a:rPr lang="es-CL" sz="1100" u="none" strike="noStrike">
                          <a:effectLst/>
                          <a:latin typeface="Aptos" panose="020B0004020202020204" pitchFamily="34" charset="0"/>
                        </a:rPr>
                        <a:t>$3.935.967</a:t>
                      </a:r>
                      <a:endParaRPr lang="es-CL" sz="1100" b="0" i="0" u="none" strike="noStrike">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668134378"/>
                  </a:ext>
                </a:extLst>
              </a:tr>
              <a:tr h="246274">
                <a:tc>
                  <a:txBody>
                    <a:bodyPr/>
                    <a:lstStyle/>
                    <a:p>
                      <a:pPr algn="l" fontAlgn="t"/>
                      <a:r>
                        <a:rPr lang="es-ES" sz="1100" u="none" strike="noStrike">
                          <a:effectLst/>
                          <a:latin typeface="Aptos" panose="020B0004020202020204" pitchFamily="34" charset="0"/>
                        </a:rPr>
                        <a:t> RESIDUOS ASIMILABLES Generación Periodo (Kg)</a:t>
                      </a:r>
                      <a:endParaRPr lang="es-ES" sz="1100" b="0" i="0" u="none" strike="noStrike">
                        <a:solidFill>
                          <a:srgbClr val="000000"/>
                        </a:solidFill>
                        <a:effectLst/>
                        <a:latin typeface="Aptos" panose="020B0004020202020204" pitchFamily="34" charset="0"/>
                      </a:endParaRPr>
                    </a:p>
                  </a:txBody>
                  <a:tcPr marL="9525" marR="9525" marT="9525" marB="0">
                    <a:solidFill>
                      <a:schemeClr val="bg1">
                        <a:lumMod val="50000"/>
                      </a:schemeClr>
                    </a:solidFill>
                  </a:tcPr>
                </a:tc>
                <a:tc>
                  <a:txBody>
                    <a:bodyPr/>
                    <a:lstStyle/>
                    <a:p>
                      <a:pPr algn="r" fontAlgn="b"/>
                      <a:r>
                        <a:rPr lang="es-CL" sz="1100" u="none" strike="noStrike">
                          <a:effectLst/>
                          <a:latin typeface="Aptos" panose="020B0004020202020204" pitchFamily="34" charset="0"/>
                        </a:rPr>
                        <a:t>557.426</a:t>
                      </a:r>
                      <a:endParaRPr lang="es-CL" sz="1100" b="0" i="0" u="none" strike="noStrike">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3246071565"/>
                  </a:ext>
                </a:extLst>
              </a:tr>
              <a:tr h="258587">
                <a:tc>
                  <a:txBody>
                    <a:bodyPr/>
                    <a:lstStyle/>
                    <a:p>
                      <a:pPr algn="l" fontAlgn="t"/>
                      <a:r>
                        <a:rPr lang="es-CL" sz="1100" u="none" strike="noStrike" dirty="0">
                          <a:effectLst/>
                          <a:latin typeface="Aptos" panose="020B0004020202020204" pitchFamily="34" charset="0"/>
                        </a:rPr>
                        <a:t> RESIDUOS ASIMILABLES  Gasto  ($)</a:t>
                      </a:r>
                      <a:endParaRPr lang="es-CL" sz="1100" b="0" i="0" u="none" strike="noStrike" dirty="0">
                        <a:solidFill>
                          <a:srgbClr val="000000"/>
                        </a:solidFill>
                        <a:effectLst/>
                        <a:latin typeface="Aptos" panose="020B0004020202020204" pitchFamily="34" charset="0"/>
                      </a:endParaRPr>
                    </a:p>
                  </a:txBody>
                  <a:tcPr marL="9525" marR="9525" marT="9525" marB="0">
                    <a:solidFill>
                      <a:schemeClr val="bg1">
                        <a:lumMod val="50000"/>
                      </a:schemeClr>
                    </a:solidFill>
                  </a:tcPr>
                </a:tc>
                <a:tc>
                  <a:txBody>
                    <a:bodyPr/>
                    <a:lstStyle/>
                    <a:p>
                      <a:pPr algn="r" fontAlgn="b"/>
                      <a:r>
                        <a:rPr lang="es-CL" sz="1100" u="none" strike="noStrike">
                          <a:effectLst/>
                          <a:latin typeface="Aptos" panose="020B0004020202020204" pitchFamily="34" charset="0"/>
                        </a:rPr>
                        <a:t>$140.106.124</a:t>
                      </a:r>
                      <a:endParaRPr lang="es-CL" sz="1100" b="0" i="0" u="none" strike="noStrike">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2617643982"/>
                  </a:ext>
                </a:extLst>
              </a:tr>
              <a:tr h="320155">
                <a:tc>
                  <a:txBody>
                    <a:bodyPr/>
                    <a:lstStyle/>
                    <a:p>
                      <a:pPr algn="r" fontAlgn="t"/>
                      <a:r>
                        <a:rPr lang="es-CL" sz="1100" u="none" strike="noStrike" dirty="0">
                          <a:effectLst/>
                          <a:latin typeface="Aptos" panose="020B0004020202020204" pitchFamily="34" charset="0"/>
                        </a:rPr>
                        <a:t>TOTAL $$$$ 2024</a:t>
                      </a:r>
                      <a:endParaRPr lang="es-CL" sz="1100" b="0" i="0" u="none" strike="noStrike" dirty="0">
                        <a:solidFill>
                          <a:srgbClr val="000000"/>
                        </a:solidFill>
                        <a:effectLst/>
                        <a:latin typeface="Aptos" panose="020B0004020202020204" pitchFamily="34" charset="0"/>
                      </a:endParaRPr>
                    </a:p>
                  </a:txBody>
                  <a:tcPr marL="9525" marR="9525" marT="9525" marB="0">
                    <a:solidFill>
                      <a:srgbClr val="00FF00"/>
                    </a:solidFill>
                  </a:tcPr>
                </a:tc>
                <a:tc>
                  <a:txBody>
                    <a:bodyPr/>
                    <a:lstStyle/>
                    <a:p>
                      <a:pPr algn="r" fontAlgn="b"/>
                      <a:r>
                        <a:rPr lang="es-CL" sz="1400" b="1" u="none" strike="noStrike" dirty="0">
                          <a:effectLst/>
                          <a:latin typeface="Aptos" panose="020B0004020202020204" pitchFamily="34" charset="0"/>
                        </a:rPr>
                        <a:t>$284.315.720</a:t>
                      </a:r>
                      <a:endParaRPr lang="es-CL" sz="1400" b="1" i="0" u="none" strike="noStrike" dirty="0">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2497496754"/>
                  </a:ext>
                </a:extLst>
              </a:tr>
              <a:tr h="320155">
                <a:tc>
                  <a:txBody>
                    <a:bodyPr/>
                    <a:lstStyle/>
                    <a:p>
                      <a:pPr algn="r" fontAlgn="b"/>
                      <a:r>
                        <a:rPr lang="es-CL" sz="1100" u="none" strike="noStrike" dirty="0">
                          <a:effectLst/>
                          <a:latin typeface="Aptos" panose="020B0004020202020204" pitchFamily="34" charset="0"/>
                        </a:rPr>
                        <a:t>TOTAL KG</a:t>
                      </a:r>
                      <a:endParaRPr lang="es-CL" sz="1100" b="0" i="0" u="none" strike="noStrike" dirty="0">
                        <a:solidFill>
                          <a:srgbClr val="000000"/>
                        </a:solidFill>
                        <a:effectLst/>
                        <a:latin typeface="Aptos" panose="020B0004020202020204" pitchFamily="34" charset="0"/>
                      </a:endParaRPr>
                    </a:p>
                  </a:txBody>
                  <a:tcPr marL="9525" marR="9525" marT="9525" marB="0" anchor="b">
                    <a:solidFill>
                      <a:srgbClr val="00FF00"/>
                    </a:solidFill>
                  </a:tcPr>
                </a:tc>
                <a:tc>
                  <a:txBody>
                    <a:bodyPr/>
                    <a:lstStyle/>
                    <a:p>
                      <a:pPr algn="r" fontAlgn="b"/>
                      <a:r>
                        <a:rPr lang="es-CL" sz="1400" b="1" u="none" strike="noStrike" dirty="0">
                          <a:effectLst/>
                          <a:latin typeface="Aptos" panose="020B0004020202020204" pitchFamily="34" charset="0"/>
                        </a:rPr>
                        <a:t>650.285</a:t>
                      </a:r>
                      <a:endParaRPr lang="es-CL" sz="1400" b="1" i="0" u="none" strike="noStrike" dirty="0">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2277439345"/>
                  </a:ext>
                </a:extLst>
              </a:tr>
            </a:tbl>
          </a:graphicData>
        </a:graphic>
      </p:graphicFrame>
    </p:spTree>
    <p:extLst>
      <p:ext uri="{BB962C8B-B14F-4D97-AF65-F5344CB8AC3E}">
        <p14:creationId xmlns:p14="http://schemas.microsoft.com/office/powerpoint/2010/main" val="341512428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3EC1D7D-2C43-43C1-63CB-62AC088381CB}"/>
            </a:ext>
          </a:extLst>
        </p:cNvPr>
        <p:cNvGrpSpPr/>
        <p:nvPr/>
      </p:nvGrpSpPr>
      <p:grpSpPr>
        <a:xfrm>
          <a:off x="0" y="0"/>
          <a:ext cx="0" cy="0"/>
          <a:chOff x="0" y="0"/>
          <a:chExt cx="0" cy="0"/>
        </a:xfrm>
      </p:grpSpPr>
      <p:pic>
        <p:nvPicPr>
          <p:cNvPr id="5" name="Imagen 4" descr="Escala de tiempo&#10;&#10;Descripción generada automáticamente">
            <a:extLst>
              <a:ext uri="{FF2B5EF4-FFF2-40B4-BE49-F238E27FC236}">
                <a16:creationId xmlns:a16="http://schemas.microsoft.com/office/drawing/2014/main" id="{6F0EF565-1152-D6EF-7F6C-334CDBE0CC18}"/>
              </a:ext>
            </a:extLst>
          </p:cNvPr>
          <p:cNvPicPr>
            <a:picLocks noChangeAspect="1"/>
          </p:cNvPicPr>
          <p:nvPr/>
        </p:nvPicPr>
        <p:blipFill>
          <a:blip r:embed="rId3"/>
          <a:stretch>
            <a:fillRect/>
          </a:stretch>
        </p:blipFill>
        <p:spPr>
          <a:xfrm>
            <a:off x="2366682" y="974301"/>
            <a:ext cx="7438943" cy="5748274"/>
          </a:xfrm>
          <a:prstGeom prst="rect">
            <a:avLst/>
          </a:prstGeom>
        </p:spPr>
      </p:pic>
      <p:sp>
        <p:nvSpPr>
          <p:cNvPr id="6" name="Shape 143">
            <a:extLst>
              <a:ext uri="{FF2B5EF4-FFF2-40B4-BE49-F238E27FC236}">
                <a16:creationId xmlns:a16="http://schemas.microsoft.com/office/drawing/2014/main" id="{5F339EDB-2927-F090-65C9-98F666CBF3B2}"/>
              </a:ext>
            </a:extLst>
          </p:cNvPr>
          <p:cNvSpPr/>
          <p:nvPr/>
        </p:nvSpPr>
        <p:spPr>
          <a:xfrm>
            <a:off x="2306117" y="135425"/>
            <a:ext cx="7248074" cy="482183"/>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defTabSz="304800">
              <a:defRPr sz="3600" b="1">
                <a:solidFill>
                  <a:srgbClr val="174F86"/>
                </a:solidFill>
                <a:latin typeface="Calibri"/>
                <a:ea typeface="Calibri"/>
                <a:cs typeface="Calibri"/>
                <a:sym typeface="Calibri"/>
              </a:defRPr>
            </a:lvl1pPr>
          </a:lstStyle>
          <a:p>
            <a:r>
              <a:rPr lang="es-CL" sz="2800" dirty="0">
                <a:solidFill>
                  <a:schemeClr val="bg1"/>
                </a:solidFill>
              </a:rPr>
              <a:t>Afiche correcta segregación Residuos Especiales </a:t>
            </a:r>
            <a:endParaRPr sz="2800" dirty="0">
              <a:solidFill>
                <a:schemeClr val="bg1"/>
              </a:solidFill>
            </a:endParaRPr>
          </a:p>
        </p:txBody>
      </p:sp>
    </p:spTree>
    <p:extLst>
      <p:ext uri="{BB962C8B-B14F-4D97-AF65-F5344CB8AC3E}">
        <p14:creationId xmlns:p14="http://schemas.microsoft.com/office/powerpoint/2010/main" val="31115415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2152CB9-A7CF-2745-354A-342D96F48CC7}"/>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4F2DF3B4-B31A-2964-3DFF-99FE9E0C5129}"/>
              </a:ext>
            </a:extLst>
          </p:cNvPr>
          <p:cNvSpPr txBox="1"/>
          <p:nvPr/>
        </p:nvSpPr>
        <p:spPr>
          <a:xfrm>
            <a:off x="2019403" y="2482917"/>
            <a:ext cx="8153194" cy="1384995"/>
          </a:xfrm>
          <a:prstGeom prst="rect">
            <a:avLst/>
          </a:prstGeom>
          <a:noFill/>
        </p:spPr>
        <p:txBody>
          <a:bodyPr wrap="none" rtlCol="0">
            <a:spAutoFit/>
          </a:bodyPr>
          <a:lstStyle/>
          <a:p>
            <a:pPr algn="ctr"/>
            <a:r>
              <a:rPr lang="es-CL" sz="2800" b="1" dirty="0">
                <a:solidFill>
                  <a:schemeClr val="bg1"/>
                </a:solidFill>
                <a:latin typeface="Verdana" panose="020B0604030504040204" pitchFamily="34" charset="0"/>
                <a:ea typeface="Verdana" panose="020B0604030504040204" pitchFamily="34" charset="0"/>
                <a:cs typeface="Verdana" panose="020B0604030504040204" pitchFamily="34" charset="0"/>
              </a:rPr>
              <a:t>Gestión Ambiental</a:t>
            </a:r>
          </a:p>
          <a:p>
            <a:pPr algn="ctr"/>
            <a:r>
              <a:rPr lang="es-CL" sz="2800" b="1" dirty="0">
                <a:solidFill>
                  <a:schemeClr val="bg1"/>
                </a:solidFill>
                <a:latin typeface="Verdana" panose="020B0604030504040204" pitchFamily="34" charset="0"/>
                <a:ea typeface="Verdana" panose="020B0604030504040204" pitchFamily="34" charset="0"/>
                <a:cs typeface="Verdana" panose="020B0604030504040204" pitchFamily="34" charset="0"/>
              </a:rPr>
              <a:t>Comité Hospitales Verdes y Saludables </a:t>
            </a:r>
          </a:p>
          <a:p>
            <a:pPr algn="ctr"/>
            <a:r>
              <a:rPr lang="es-CL" sz="2800" b="1" dirty="0">
                <a:solidFill>
                  <a:schemeClr val="bg1"/>
                </a:solidFill>
                <a:latin typeface="Verdana" panose="020B0604030504040204" pitchFamily="34" charset="0"/>
                <a:ea typeface="Verdana" panose="020B0604030504040204" pitchFamily="34" charset="0"/>
                <a:cs typeface="Verdana" panose="020B0604030504040204" pitchFamily="34" charset="0"/>
              </a:rPr>
              <a:t>y Programas de Reciclaje</a:t>
            </a:r>
          </a:p>
        </p:txBody>
      </p:sp>
      <p:pic>
        <p:nvPicPr>
          <p:cNvPr id="3" name="Imagen 2">
            <a:extLst>
              <a:ext uri="{FF2B5EF4-FFF2-40B4-BE49-F238E27FC236}">
                <a16:creationId xmlns:a16="http://schemas.microsoft.com/office/drawing/2014/main" id="{FF484DD6-7197-E8C4-3B6B-310B277105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0800" y="412501"/>
            <a:ext cx="1384855" cy="1253236"/>
          </a:xfrm>
          <a:prstGeom prst="rect">
            <a:avLst/>
          </a:prstGeom>
        </p:spPr>
      </p:pic>
      <p:pic>
        <p:nvPicPr>
          <p:cNvPr id="4" name="Imagen 3">
            <a:extLst>
              <a:ext uri="{FF2B5EF4-FFF2-40B4-BE49-F238E27FC236}">
                <a16:creationId xmlns:a16="http://schemas.microsoft.com/office/drawing/2014/main" id="{8AC2B12E-2595-96FF-D1F9-6683786483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5023" y="412501"/>
            <a:ext cx="1199156" cy="1253236"/>
          </a:xfrm>
          <a:prstGeom prst="rect">
            <a:avLst/>
          </a:prstGeom>
        </p:spPr>
      </p:pic>
    </p:spTree>
    <p:extLst>
      <p:ext uri="{BB962C8B-B14F-4D97-AF65-F5344CB8AC3E}">
        <p14:creationId xmlns:p14="http://schemas.microsoft.com/office/powerpoint/2010/main" val="306061314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7F61D1F-EA9A-637B-A668-843E0BFF1A3D}"/>
            </a:ext>
          </a:extLst>
        </p:cNvPr>
        <p:cNvGrpSpPr/>
        <p:nvPr/>
      </p:nvGrpSpPr>
      <p:grpSpPr>
        <a:xfrm>
          <a:off x="0" y="0"/>
          <a:ext cx="0" cy="0"/>
          <a:chOff x="0" y="0"/>
          <a:chExt cx="0" cy="0"/>
        </a:xfrm>
      </p:grpSpPr>
      <p:sp>
        <p:nvSpPr>
          <p:cNvPr id="5" name="Shape 143">
            <a:extLst>
              <a:ext uri="{FF2B5EF4-FFF2-40B4-BE49-F238E27FC236}">
                <a16:creationId xmlns:a16="http://schemas.microsoft.com/office/drawing/2014/main" id="{0A4483F6-CADE-9442-E873-157378C326AB}"/>
              </a:ext>
            </a:extLst>
          </p:cNvPr>
          <p:cNvSpPr/>
          <p:nvPr/>
        </p:nvSpPr>
        <p:spPr>
          <a:xfrm>
            <a:off x="2623666" y="255475"/>
            <a:ext cx="7435241" cy="420628"/>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defTabSz="304800">
              <a:defRPr sz="3600" b="1">
                <a:solidFill>
                  <a:srgbClr val="174F86"/>
                </a:solidFill>
                <a:latin typeface="Calibri"/>
                <a:ea typeface="Calibri"/>
                <a:cs typeface="Calibri"/>
                <a:sym typeface="Calibri"/>
              </a:defRPr>
            </a:lvl1pPr>
          </a:lstStyle>
          <a:p>
            <a:pPr lvl="0">
              <a:defRPr/>
            </a:pPr>
            <a:r>
              <a:rPr lang="es-CL" sz="2400" dirty="0">
                <a:solidFill>
                  <a:prstClr val="white"/>
                </a:solidFill>
                <a:latin typeface="Aptos" panose="020B0004020202020204" pitchFamily="34" charset="0"/>
              </a:rPr>
              <a:t>Área Gestión Ambiental, Hospital Clinico Magallanes</a:t>
            </a:r>
            <a:endParaRPr kumimoji="0" sz="2400" b="1" i="0" u="none" strike="noStrike" kern="1200" cap="none" spc="0" normalizeH="0" baseline="0" noProof="0" dirty="0">
              <a:ln>
                <a:noFill/>
              </a:ln>
              <a:solidFill>
                <a:prstClr val="white"/>
              </a:solidFill>
              <a:effectLst/>
              <a:uLnTx/>
              <a:uFillTx/>
              <a:latin typeface="Aptos" panose="020B0004020202020204" pitchFamily="34" charset="0"/>
              <a:cs typeface="Calibri"/>
              <a:sym typeface="Calibri"/>
            </a:endParaRPr>
          </a:p>
        </p:txBody>
      </p:sp>
      <p:sp>
        <p:nvSpPr>
          <p:cNvPr id="6" name="CuadroTexto 5">
            <a:extLst>
              <a:ext uri="{FF2B5EF4-FFF2-40B4-BE49-F238E27FC236}">
                <a16:creationId xmlns:a16="http://schemas.microsoft.com/office/drawing/2014/main" id="{2644F6D5-70CA-6439-1FB4-31B0F1AACE35}"/>
              </a:ext>
            </a:extLst>
          </p:cNvPr>
          <p:cNvSpPr txBox="1"/>
          <p:nvPr/>
        </p:nvSpPr>
        <p:spPr>
          <a:xfrm>
            <a:off x="703730" y="984964"/>
            <a:ext cx="10470776" cy="2308324"/>
          </a:xfrm>
          <a:prstGeom prst="rect">
            <a:avLst/>
          </a:prstGeom>
          <a:noFill/>
        </p:spPr>
        <p:txBody>
          <a:bodyPr wrap="square" rtlCol="0">
            <a:spAutoFit/>
          </a:bodyPr>
          <a:lstStyle/>
          <a:p>
            <a:pPr algn="just"/>
            <a:r>
              <a:rPr lang="es-CL" dirty="0">
                <a:solidFill>
                  <a:schemeClr val="bg1"/>
                </a:solidFill>
              </a:rPr>
              <a:t>El área Gestión Ambiental del Hospital Clinico Magallanes, se encuentra conformada por un Profesional Ingeniero en Prevención de Riesgos y Medio Ambiente, quien tiene dependencia directa del Subdirector de Operaciones, las funciones de este profesional, son asesorar al Subdirector y dirección del hospital respecto al cumplimiento normativo en materias de gestión ambiental, velar por la correcta segregación de residuos hospitalarios, asegurar el cumplimiento al Plan de manejo de Residuos del Hospital Clinico, como asi también implementar programas, planes y estrategias de reciclaje, reusó o reutilización de residuos, propiciando que los procesos de atención de salud generen el menor impacto ambiental de nuestro entorno, priorizando la sustentabilidad y sostenibilidad hospitalaria en cada uno de sus procesos.</a:t>
            </a:r>
          </a:p>
        </p:txBody>
      </p:sp>
      <p:pic>
        <p:nvPicPr>
          <p:cNvPr id="2050" name="Picture 2" descr="La sostenibilidad y la protección del medio ambiente en los ...">
            <a:extLst>
              <a:ext uri="{FF2B5EF4-FFF2-40B4-BE49-F238E27FC236}">
                <a16:creationId xmlns:a16="http://schemas.microsoft.com/office/drawing/2014/main" id="{84659D2C-A330-BFAE-A72D-6C9BEB645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26" y="3429000"/>
            <a:ext cx="4502646"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0354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26D9B0C-9EDA-8A73-20AC-37E8D6AF6078}"/>
            </a:ext>
          </a:extLst>
        </p:cNvPr>
        <p:cNvGrpSpPr/>
        <p:nvPr/>
      </p:nvGrpSpPr>
      <p:grpSpPr>
        <a:xfrm>
          <a:off x="0" y="0"/>
          <a:ext cx="0" cy="0"/>
          <a:chOff x="0" y="0"/>
          <a:chExt cx="0" cy="0"/>
        </a:xfrm>
      </p:grpSpPr>
      <p:sp>
        <p:nvSpPr>
          <p:cNvPr id="15" name="Shape 143">
            <a:extLst>
              <a:ext uri="{FF2B5EF4-FFF2-40B4-BE49-F238E27FC236}">
                <a16:creationId xmlns:a16="http://schemas.microsoft.com/office/drawing/2014/main" id="{6E88BA26-CA6C-EE65-3A15-B8A312C301EE}"/>
              </a:ext>
            </a:extLst>
          </p:cNvPr>
          <p:cNvSpPr/>
          <p:nvPr/>
        </p:nvSpPr>
        <p:spPr>
          <a:xfrm>
            <a:off x="2944714" y="188259"/>
            <a:ext cx="5552226" cy="420628"/>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defTabSz="304800">
              <a:defRPr sz="3600" b="1">
                <a:solidFill>
                  <a:srgbClr val="174F86"/>
                </a:solidFill>
                <a:latin typeface="Calibri"/>
                <a:ea typeface="Calibri"/>
                <a:cs typeface="Calibri"/>
                <a:sym typeface="Calibri"/>
              </a:defRPr>
            </a:lvl1pPr>
          </a:lstStyle>
          <a:p>
            <a:pPr lvl="0">
              <a:defRPr/>
            </a:pPr>
            <a:r>
              <a:rPr lang="es-CL" sz="2400" dirty="0">
                <a:solidFill>
                  <a:prstClr val="white"/>
                </a:solidFill>
                <a:latin typeface="Aptos" panose="020B0004020202020204" pitchFamily="34" charset="0"/>
              </a:rPr>
              <a:t>Comité Hospitales Verdes y Saludables</a:t>
            </a:r>
            <a:endParaRPr kumimoji="0" sz="2400" b="1" i="0" u="none" strike="noStrike" kern="1200" cap="none" spc="0" normalizeH="0" baseline="0" noProof="0" dirty="0">
              <a:ln>
                <a:noFill/>
              </a:ln>
              <a:solidFill>
                <a:prstClr val="white"/>
              </a:solidFill>
              <a:effectLst/>
              <a:uLnTx/>
              <a:uFillTx/>
              <a:latin typeface="Aptos" panose="020B0004020202020204" pitchFamily="34" charset="0"/>
              <a:cs typeface="Calibri"/>
              <a:sym typeface="Calibri"/>
            </a:endParaRPr>
          </a:p>
        </p:txBody>
      </p:sp>
      <p:pic>
        <p:nvPicPr>
          <p:cNvPr id="7" name="Imagen 6" descr="Interfaz de usuario gráfica, Sitio web&#10;&#10;Descripción generada automáticamente">
            <a:extLst>
              <a:ext uri="{FF2B5EF4-FFF2-40B4-BE49-F238E27FC236}">
                <a16:creationId xmlns:a16="http://schemas.microsoft.com/office/drawing/2014/main" id="{ABA5BCA3-F273-456A-E907-3F59A636D02D}"/>
              </a:ext>
            </a:extLst>
          </p:cNvPr>
          <p:cNvPicPr>
            <a:picLocks noChangeAspect="1"/>
          </p:cNvPicPr>
          <p:nvPr/>
        </p:nvPicPr>
        <p:blipFill>
          <a:blip r:embed="rId3"/>
          <a:srcRect r="46046"/>
          <a:stretch/>
        </p:blipFill>
        <p:spPr>
          <a:xfrm>
            <a:off x="225261" y="1101404"/>
            <a:ext cx="5673516" cy="5118140"/>
          </a:xfrm>
          <a:prstGeom prst="rect">
            <a:avLst/>
          </a:prstGeom>
        </p:spPr>
      </p:pic>
      <p:sp>
        <p:nvSpPr>
          <p:cNvPr id="8" name="CuadroTexto 7">
            <a:extLst>
              <a:ext uri="{FF2B5EF4-FFF2-40B4-BE49-F238E27FC236}">
                <a16:creationId xmlns:a16="http://schemas.microsoft.com/office/drawing/2014/main" id="{61C101C8-28E0-F9E9-B919-BF6FC19856F3}"/>
              </a:ext>
            </a:extLst>
          </p:cNvPr>
          <p:cNvSpPr txBox="1"/>
          <p:nvPr/>
        </p:nvSpPr>
        <p:spPr>
          <a:xfrm>
            <a:off x="6391835" y="1101404"/>
            <a:ext cx="4778188" cy="2862322"/>
          </a:xfrm>
          <a:prstGeom prst="rect">
            <a:avLst/>
          </a:prstGeom>
          <a:noFill/>
        </p:spPr>
        <p:txBody>
          <a:bodyPr wrap="square" rtlCol="0">
            <a:spAutoFit/>
          </a:bodyPr>
          <a:lstStyle/>
          <a:p>
            <a:pPr algn="just"/>
            <a:r>
              <a:rPr lang="es-CL" dirty="0">
                <a:solidFill>
                  <a:schemeClr val="bg1"/>
                </a:solidFill>
              </a:rPr>
              <a:t>Equipo voluntario, multidisciplinario representado por diferentes estamentos del establecimiento, quienes tienen como función liderar junto al encargado de Gestión Ambiental, todas las actividades e iniciativas que contribuyan a la protección de la salud ambientalmente sustentable a través de la implementación de los 10 objetivos de la agenda global de hospitales verdes y saludables de la ONG Salud sin daño</a:t>
            </a:r>
          </a:p>
        </p:txBody>
      </p:sp>
      <p:pic>
        <p:nvPicPr>
          <p:cNvPr id="1026" name="Picture 2" descr="Hospital Verde - Hospital San Vicente de Tagua Tagua">
            <a:extLst>
              <a:ext uri="{FF2B5EF4-FFF2-40B4-BE49-F238E27FC236}">
                <a16:creationId xmlns:a16="http://schemas.microsoft.com/office/drawing/2014/main" id="{681D70E6-E4CE-7348-EAE9-2DCA4BC49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1835" y="4100477"/>
            <a:ext cx="4471987" cy="2119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8584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29B9FC3-D26F-A329-804C-0E40BF0DCB5A}"/>
            </a:ext>
          </a:extLst>
        </p:cNvPr>
        <p:cNvGrpSpPr/>
        <p:nvPr/>
      </p:nvGrpSpPr>
      <p:grpSpPr>
        <a:xfrm>
          <a:off x="0" y="0"/>
          <a:ext cx="0" cy="0"/>
          <a:chOff x="0" y="0"/>
          <a:chExt cx="0" cy="0"/>
        </a:xfrm>
      </p:grpSpPr>
      <p:pic>
        <p:nvPicPr>
          <p:cNvPr id="3" name="Imagen 2" descr="Imagen que contiene Código QR&#10;&#10;Descripción generada automáticamente">
            <a:extLst>
              <a:ext uri="{FF2B5EF4-FFF2-40B4-BE49-F238E27FC236}">
                <a16:creationId xmlns:a16="http://schemas.microsoft.com/office/drawing/2014/main" id="{34AC4CEF-75E4-5C1B-4F31-C7108652ED3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333536" y="814794"/>
            <a:ext cx="4599336" cy="5935629"/>
          </a:xfrm>
          <a:prstGeom prst="rect">
            <a:avLst/>
          </a:prstGeom>
        </p:spPr>
      </p:pic>
      <p:sp>
        <p:nvSpPr>
          <p:cNvPr id="2" name="Shape 143">
            <a:extLst>
              <a:ext uri="{FF2B5EF4-FFF2-40B4-BE49-F238E27FC236}">
                <a16:creationId xmlns:a16="http://schemas.microsoft.com/office/drawing/2014/main" id="{A4D1D6A8-4FBF-458B-0910-A8B9231416DA}"/>
              </a:ext>
            </a:extLst>
          </p:cNvPr>
          <p:cNvSpPr/>
          <p:nvPr/>
        </p:nvSpPr>
        <p:spPr>
          <a:xfrm>
            <a:off x="3966690" y="107577"/>
            <a:ext cx="3333028" cy="420628"/>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defTabSz="304800">
              <a:defRPr sz="3600" b="1">
                <a:solidFill>
                  <a:srgbClr val="174F86"/>
                </a:solidFill>
                <a:latin typeface="Calibri"/>
                <a:ea typeface="Calibri"/>
                <a:cs typeface="Calibri"/>
                <a:sym typeface="Calibri"/>
              </a:defRPr>
            </a:lvl1pPr>
          </a:lstStyle>
          <a:p>
            <a:pPr lvl="0">
              <a:defRPr/>
            </a:pPr>
            <a:r>
              <a:rPr lang="es-CL" sz="2400" dirty="0">
                <a:solidFill>
                  <a:prstClr val="white"/>
                </a:solidFill>
                <a:latin typeface="Aptos" panose="020B0004020202020204" pitchFamily="34" charset="0"/>
              </a:rPr>
              <a:t>Programas de Reciclaje</a:t>
            </a:r>
            <a:endParaRPr kumimoji="0" sz="2400" b="1" i="0" u="none" strike="noStrike" kern="1200" cap="none" spc="0" normalizeH="0" baseline="0" noProof="0" dirty="0">
              <a:ln>
                <a:noFill/>
              </a:ln>
              <a:solidFill>
                <a:prstClr val="white"/>
              </a:solidFill>
              <a:effectLst/>
              <a:uLnTx/>
              <a:uFillTx/>
              <a:latin typeface="Aptos" panose="020B0004020202020204" pitchFamily="34" charset="0"/>
              <a:cs typeface="Calibri"/>
              <a:sym typeface="Calibri"/>
            </a:endParaRPr>
          </a:p>
        </p:txBody>
      </p:sp>
    </p:spTree>
    <p:extLst>
      <p:ext uri="{BB962C8B-B14F-4D97-AF65-F5344CB8AC3E}">
        <p14:creationId xmlns:p14="http://schemas.microsoft.com/office/powerpoint/2010/main" val="11268306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FA798FB-85E6-B181-DBDA-644146CFE0EB}"/>
            </a:ext>
          </a:extLst>
        </p:cNvPr>
        <p:cNvGrpSpPr/>
        <p:nvPr/>
      </p:nvGrpSpPr>
      <p:grpSpPr>
        <a:xfrm>
          <a:off x="0" y="0"/>
          <a:ext cx="0" cy="0"/>
          <a:chOff x="0" y="0"/>
          <a:chExt cx="0" cy="0"/>
        </a:xfrm>
      </p:grpSpPr>
      <p:pic>
        <p:nvPicPr>
          <p:cNvPr id="5" name="Imagen 4" descr="Imagen que contiene Código QR&#10;&#10;Descripción generada automáticamente">
            <a:extLst>
              <a:ext uri="{FF2B5EF4-FFF2-40B4-BE49-F238E27FC236}">
                <a16:creationId xmlns:a16="http://schemas.microsoft.com/office/drawing/2014/main" id="{EBFD02A7-B60A-984C-7B40-9F4C2D09F8E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51647" y="734909"/>
            <a:ext cx="4492207" cy="5441093"/>
          </a:xfrm>
          <a:prstGeom prst="rect">
            <a:avLst/>
          </a:prstGeom>
        </p:spPr>
      </p:pic>
      <p:sp>
        <p:nvSpPr>
          <p:cNvPr id="2" name="CuadroTexto 1">
            <a:extLst>
              <a:ext uri="{FF2B5EF4-FFF2-40B4-BE49-F238E27FC236}">
                <a16:creationId xmlns:a16="http://schemas.microsoft.com/office/drawing/2014/main" id="{79C8998D-02D2-3EDD-ACF0-20B93272CF64}"/>
              </a:ext>
            </a:extLst>
          </p:cNvPr>
          <p:cNvSpPr txBox="1"/>
          <p:nvPr/>
        </p:nvSpPr>
        <p:spPr>
          <a:xfrm>
            <a:off x="2312893" y="6324490"/>
            <a:ext cx="63918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En Enero de 2025 se incorpora programa de reciclaje de papel</a:t>
            </a:r>
          </a:p>
        </p:txBody>
      </p:sp>
      <p:graphicFrame>
        <p:nvGraphicFramePr>
          <p:cNvPr id="4" name="Tabla 3">
            <a:extLst>
              <a:ext uri="{FF2B5EF4-FFF2-40B4-BE49-F238E27FC236}">
                <a16:creationId xmlns:a16="http://schemas.microsoft.com/office/drawing/2014/main" id="{21092816-FE63-1E9C-256C-6E5ADD197A88}"/>
              </a:ext>
            </a:extLst>
          </p:cNvPr>
          <p:cNvGraphicFramePr>
            <a:graphicFrameLocks noGrp="1"/>
          </p:cNvGraphicFramePr>
          <p:nvPr>
            <p:extLst>
              <p:ext uri="{D42A27DB-BD31-4B8C-83A1-F6EECF244321}">
                <p14:modId xmlns:p14="http://schemas.microsoft.com/office/powerpoint/2010/main" val="2150390728"/>
              </p:ext>
            </p:extLst>
          </p:nvPr>
        </p:nvGraphicFramePr>
        <p:xfrm>
          <a:off x="5886860" y="2388655"/>
          <a:ext cx="5635738" cy="2133600"/>
        </p:xfrm>
        <a:graphic>
          <a:graphicData uri="http://schemas.openxmlformats.org/drawingml/2006/table">
            <a:tbl>
              <a:tblPr firstRow="1" firstCol="1" bandRow="1"/>
              <a:tblGrid>
                <a:gridCol w="1878154">
                  <a:extLst>
                    <a:ext uri="{9D8B030D-6E8A-4147-A177-3AD203B41FA5}">
                      <a16:colId xmlns:a16="http://schemas.microsoft.com/office/drawing/2014/main" val="2321747842"/>
                    </a:ext>
                  </a:extLst>
                </a:gridCol>
                <a:gridCol w="1878792">
                  <a:extLst>
                    <a:ext uri="{9D8B030D-6E8A-4147-A177-3AD203B41FA5}">
                      <a16:colId xmlns:a16="http://schemas.microsoft.com/office/drawing/2014/main" val="1953122771"/>
                    </a:ext>
                  </a:extLst>
                </a:gridCol>
                <a:gridCol w="1878792">
                  <a:extLst>
                    <a:ext uri="{9D8B030D-6E8A-4147-A177-3AD203B41FA5}">
                      <a16:colId xmlns:a16="http://schemas.microsoft.com/office/drawing/2014/main" val="3043184363"/>
                    </a:ext>
                  </a:extLst>
                </a:gridCol>
              </a:tblGrid>
              <a:tr h="127815">
                <a:tc>
                  <a:txBody>
                    <a:bodyPr/>
                    <a:lstStyle/>
                    <a:p>
                      <a:pPr algn="l"/>
                      <a:r>
                        <a:rPr lang="es-CL" sz="1200" b="1">
                          <a:solidFill>
                            <a:srgbClr val="FFFFFF"/>
                          </a:solidFill>
                          <a:effectLst/>
                          <a:latin typeface="Aptos" panose="020B0004020202020204" pitchFamily="34" charset="0"/>
                          <a:ea typeface="Aptos" panose="020B0004020202020204" pitchFamily="34" charset="0"/>
                          <a:cs typeface="Aptos" panose="020B0004020202020204" pitchFamily="34" charset="0"/>
                        </a:rPr>
                        <a:t>Programa</a:t>
                      </a:r>
                      <a:endParaRPr lang="es-CL"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4EA72E"/>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EA72E"/>
                      </a:solidFill>
                      <a:prstDash val="solid"/>
                      <a:round/>
                      <a:headEnd type="none" w="med" len="med"/>
                      <a:tailEnd type="none" w="med" len="med"/>
                    </a:lnT>
                    <a:lnB w="12700" cap="flat" cmpd="sng" algn="ctr">
                      <a:solidFill>
                        <a:srgbClr val="4EA72E"/>
                      </a:solidFill>
                      <a:prstDash val="solid"/>
                      <a:round/>
                      <a:headEnd type="none" w="med" len="med"/>
                      <a:tailEnd type="none" w="med" len="med"/>
                    </a:lnB>
                    <a:solidFill>
                      <a:srgbClr val="4EA72E"/>
                    </a:solidFill>
                  </a:tcPr>
                </a:tc>
                <a:tc>
                  <a:txBody>
                    <a:bodyPr/>
                    <a:lstStyle/>
                    <a:p>
                      <a:pPr algn="l"/>
                      <a:r>
                        <a:rPr lang="es-CL" sz="1200" b="1">
                          <a:solidFill>
                            <a:srgbClr val="FFFFFF"/>
                          </a:solidFill>
                          <a:effectLst/>
                          <a:latin typeface="Aptos" panose="020B0004020202020204" pitchFamily="34" charset="0"/>
                          <a:ea typeface="Aptos" panose="020B0004020202020204" pitchFamily="34" charset="0"/>
                          <a:cs typeface="Aptos" panose="020B0004020202020204" pitchFamily="34" charset="0"/>
                        </a:rPr>
                        <a:t>Total Kg 2024</a:t>
                      </a:r>
                      <a:endParaRPr lang="es-CL"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EA72E"/>
                      </a:solidFill>
                      <a:prstDash val="solid"/>
                      <a:round/>
                      <a:headEnd type="none" w="med" len="med"/>
                      <a:tailEnd type="none" w="med" len="med"/>
                    </a:lnT>
                    <a:lnB w="12700" cap="flat" cmpd="sng" algn="ctr">
                      <a:solidFill>
                        <a:srgbClr val="4EA72E"/>
                      </a:solidFill>
                      <a:prstDash val="solid"/>
                      <a:round/>
                      <a:headEnd type="none" w="med" len="med"/>
                      <a:tailEnd type="none" w="med" len="med"/>
                    </a:lnB>
                    <a:solidFill>
                      <a:srgbClr val="4EA72E"/>
                    </a:solidFill>
                  </a:tcPr>
                </a:tc>
                <a:tc>
                  <a:txBody>
                    <a:bodyPr/>
                    <a:lstStyle/>
                    <a:p>
                      <a:pPr algn="l"/>
                      <a:r>
                        <a:rPr lang="es-CL" sz="1200" b="1">
                          <a:solidFill>
                            <a:srgbClr val="FFFFFF"/>
                          </a:solidFill>
                          <a:effectLst/>
                          <a:latin typeface="Aptos" panose="020B0004020202020204" pitchFamily="34" charset="0"/>
                          <a:ea typeface="Aptos" panose="020B0004020202020204" pitchFamily="34" charset="0"/>
                          <a:cs typeface="Aptos" panose="020B0004020202020204" pitchFamily="34" charset="0"/>
                        </a:rPr>
                        <a:t>Observaciones</a:t>
                      </a:r>
                      <a:endParaRPr lang="es-CL"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4EA72E"/>
                      </a:solidFill>
                      <a:prstDash val="solid"/>
                      <a:round/>
                      <a:headEnd type="none" w="med" len="med"/>
                      <a:tailEnd type="none" w="med" len="med"/>
                    </a:lnR>
                    <a:lnT w="12700" cap="flat" cmpd="sng" algn="ctr">
                      <a:solidFill>
                        <a:srgbClr val="4EA72E"/>
                      </a:solidFill>
                      <a:prstDash val="solid"/>
                      <a:round/>
                      <a:headEnd type="none" w="med" len="med"/>
                      <a:tailEnd type="none" w="med" len="med"/>
                    </a:lnT>
                    <a:lnB w="12700" cap="flat" cmpd="sng" algn="ctr">
                      <a:solidFill>
                        <a:srgbClr val="4EA72E"/>
                      </a:solidFill>
                      <a:prstDash val="solid"/>
                      <a:round/>
                      <a:headEnd type="none" w="med" len="med"/>
                      <a:tailEnd type="none" w="med" len="med"/>
                    </a:lnB>
                    <a:solidFill>
                      <a:srgbClr val="4EA72E"/>
                    </a:solidFill>
                  </a:tcPr>
                </a:tc>
                <a:extLst>
                  <a:ext uri="{0D108BD9-81ED-4DB2-BD59-A6C34878D82A}">
                    <a16:rowId xmlns:a16="http://schemas.microsoft.com/office/drawing/2014/main" val="1227868406"/>
                  </a:ext>
                </a:extLst>
              </a:tr>
              <a:tr h="255630">
                <a:tc>
                  <a:txBody>
                    <a:bodyPr/>
                    <a:lstStyle/>
                    <a:p>
                      <a:pPr algn="l"/>
                      <a:r>
                        <a:rPr lang="es-CL" sz="1200">
                          <a:solidFill>
                            <a:srgbClr val="000000"/>
                          </a:solidFill>
                          <a:effectLst/>
                          <a:latin typeface="Aptos" panose="020B0004020202020204" pitchFamily="34" charset="0"/>
                          <a:ea typeface="Aptos" panose="020B0004020202020204" pitchFamily="34" charset="0"/>
                          <a:cs typeface="Aptos" panose="020B0004020202020204" pitchFamily="34" charset="0"/>
                        </a:rPr>
                        <a:t>Reciclaje de Plásticos</a:t>
                      </a:r>
                      <a:endParaRPr lang="es-CL"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EA72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r>
                        <a:rPr lang="es-CL" sz="1200">
                          <a:solidFill>
                            <a:srgbClr val="000000"/>
                          </a:solidFill>
                          <a:effectLst/>
                          <a:latin typeface="Aptos" panose="020B0004020202020204" pitchFamily="34" charset="0"/>
                          <a:ea typeface="Aptos" panose="020B0004020202020204" pitchFamily="34" charset="0"/>
                          <a:cs typeface="Aptos" panose="020B0004020202020204" pitchFamily="34" charset="0"/>
                        </a:rPr>
                        <a:t>1.392 kg</a:t>
                      </a:r>
                      <a:endParaRPr lang="es-CL"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EA72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r>
                        <a:rPr lang="es-CL" sz="1200">
                          <a:solidFill>
                            <a:srgbClr val="000000"/>
                          </a:solidFill>
                          <a:effectLst/>
                          <a:latin typeface="Aptos" panose="020B0004020202020204" pitchFamily="34" charset="0"/>
                          <a:ea typeface="Aptos" panose="020B0004020202020204" pitchFamily="34" charset="0"/>
                          <a:cs typeface="Aptos" panose="020B0004020202020204" pitchFamily="34" charset="0"/>
                        </a:rPr>
                        <a:t>Convenio Yo reciclo Magallanes</a:t>
                      </a:r>
                      <a:endParaRPr lang="es-CL"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EA72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84809686"/>
                  </a:ext>
                </a:extLst>
              </a:tr>
              <a:tr h="127815">
                <a:tc>
                  <a:txBody>
                    <a:bodyPr/>
                    <a:lstStyle/>
                    <a:p>
                      <a:pPr algn="l"/>
                      <a:r>
                        <a:rPr lang="es-CL" sz="1200">
                          <a:solidFill>
                            <a:srgbClr val="000000"/>
                          </a:solidFill>
                          <a:effectLst/>
                          <a:latin typeface="Aptos" panose="020B0004020202020204" pitchFamily="34" charset="0"/>
                          <a:ea typeface="Aptos" panose="020B0004020202020204" pitchFamily="34" charset="0"/>
                          <a:cs typeface="Aptos" panose="020B0004020202020204" pitchFamily="34" charset="0"/>
                        </a:rPr>
                        <a:t>Reciclaje de Vidrio</a:t>
                      </a:r>
                      <a:endParaRPr lang="es-CL"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r>
                        <a:rPr lang="es-CL" sz="1200">
                          <a:solidFill>
                            <a:srgbClr val="000000"/>
                          </a:solidFill>
                          <a:effectLst/>
                          <a:latin typeface="Aptos" panose="020B0004020202020204" pitchFamily="34" charset="0"/>
                          <a:ea typeface="Aptos" panose="020B0004020202020204" pitchFamily="34" charset="0"/>
                          <a:cs typeface="Aptos" panose="020B0004020202020204" pitchFamily="34" charset="0"/>
                        </a:rPr>
                        <a:t>18.000 kg</a:t>
                      </a:r>
                      <a:endParaRPr lang="es-CL"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r>
                        <a:rPr lang="es-CL" sz="1200">
                          <a:solidFill>
                            <a:srgbClr val="000000"/>
                          </a:solidFill>
                          <a:effectLst/>
                          <a:latin typeface="Aptos" panose="020B0004020202020204" pitchFamily="34" charset="0"/>
                          <a:ea typeface="Aptos" panose="020B0004020202020204" pitchFamily="34" charset="0"/>
                          <a:cs typeface="Aptos" panose="020B0004020202020204" pitchFamily="34" charset="0"/>
                        </a:rPr>
                        <a:t>Convenio Municipalidad</a:t>
                      </a:r>
                      <a:endParaRPr lang="es-CL"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19150603"/>
                  </a:ext>
                </a:extLst>
              </a:tr>
              <a:tr h="127815">
                <a:tc>
                  <a:txBody>
                    <a:bodyPr/>
                    <a:lstStyle/>
                    <a:p>
                      <a:pPr algn="l"/>
                      <a:r>
                        <a:rPr lang="es-CL" sz="1200">
                          <a:solidFill>
                            <a:srgbClr val="000000"/>
                          </a:solidFill>
                          <a:effectLst/>
                          <a:latin typeface="Aptos" panose="020B0004020202020204" pitchFamily="34" charset="0"/>
                          <a:ea typeface="Aptos" panose="020B0004020202020204" pitchFamily="34" charset="0"/>
                          <a:cs typeface="Aptos" panose="020B0004020202020204" pitchFamily="34" charset="0"/>
                        </a:rPr>
                        <a:t>Reciclaje de Cartón</a:t>
                      </a:r>
                      <a:endParaRPr lang="es-CL"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r>
                        <a:rPr lang="es-CL"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t>12.474 kg</a:t>
                      </a:r>
                      <a:endParaRPr lang="es-CL" sz="11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r>
                        <a:rPr lang="es-CL" sz="1200">
                          <a:solidFill>
                            <a:srgbClr val="000000"/>
                          </a:solidFill>
                          <a:effectLst/>
                          <a:latin typeface="Aptos" panose="020B0004020202020204" pitchFamily="34" charset="0"/>
                          <a:ea typeface="Aptos" panose="020B0004020202020204" pitchFamily="34" charset="0"/>
                          <a:cs typeface="Aptos" panose="020B0004020202020204" pitchFamily="34" charset="0"/>
                        </a:rPr>
                        <a:t>Convenio Municipalidad</a:t>
                      </a:r>
                      <a:endParaRPr lang="es-CL"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93859172"/>
                  </a:ext>
                </a:extLst>
              </a:tr>
              <a:tr h="255630">
                <a:tc>
                  <a:txBody>
                    <a:bodyPr/>
                    <a:lstStyle/>
                    <a:p>
                      <a:pPr algn="l"/>
                      <a:r>
                        <a:rPr lang="es-CL" sz="1200">
                          <a:solidFill>
                            <a:srgbClr val="000000"/>
                          </a:solidFill>
                          <a:effectLst/>
                          <a:latin typeface="Aptos" panose="020B0004020202020204" pitchFamily="34" charset="0"/>
                          <a:ea typeface="Aptos" panose="020B0004020202020204" pitchFamily="34" charset="0"/>
                          <a:cs typeface="Aptos" panose="020B0004020202020204" pitchFamily="34" charset="0"/>
                        </a:rPr>
                        <a:t>Reciclaje de Pilas y Baterías usadas</a:t>
                      </a:r>
                      <a:endParaRPr lang="es-CL"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r>
                        <a:rPr lang="es-CL" sz="1200">
                          <a:solidFill>
                            <a:srgbClr val="000000"/>
                          </a:solidFill>
                          <a:effectLst/>
                          <a:latin typeface="Aptos" panose="020B0004020202020204" pitchFamily="34" charset="0"/>
                          <a:ea typeface="Aptos" panose="020B0004020202020204" pitchFamily="34" charset="0"/>
                          <a:cs typeface="Aptos" panose="020B0004020202020204" pitchFamily="34" charset="0"/>
                        </a:rPr>
                        <a:t>177 kg</a:t>
                      </a:r>
                      <a:endParaRPr lang="es-CL"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r>
                        <a:rPr lang="es-CL"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t>Convenio EDELMAG</a:t>
                      </a:r>
                      <a:endParaRPr lang="es-CL" sz="11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9401499"/>
                  </a:ext>
                </a:extLst>
              </a:tr>
              <a:tr h="255630">
                <a:tc>
                  <a:txBody>
                    <a:bodyPr/>
                    <a:lstStyle/>
                    <a:p>
                      <a:pPr algn="l"/>
                      <a:r>
                        <a:rPr lang="es-CL" sz="1200">
                          <a:solidFill>
                            <a:srgbClr val="000000"/>
                          </a:solidFill>
                          <a:effectLst/>
                          <a:latin typeface="Aptos" panose="020B0004020202020204" pitchFamily="34" charset="0"/>
                          <a:ea typeface="Aptos" panose="020B0004020202020204" pitchFamily="34" charset="0"/>
                          <a:cs typeface="Aptos" panose="020B0004020202020204" pitchFamily="34" charset="0"/>
                        </a:rPr>
                        <a:t>Reciclaje de tapitas</a:t>
                      </a:r>
                      <a:endParaRPr lang="es-CL"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r>
                        <a:rPr lang="es-CL" sz="1200">
                          <a:solidFill>
                            <a:srgbClr val="000000"/>
                          </a:solidFill>
                          <a:effectLst/>
                          <a:latin typeface="Aptos" panose="020B0004020202020204" pitchFamily="34" charset="0"/>
                          <a:ea typeface="Aptos" panose="020B0004020202020204" pitchFamily="34" charset="0"/>
                          <a:cs typeface="Aptos" panose="020B0004020202020204" pitchFamily="34" charset="0"/>
                        </a:rPr>
                        <a:t>48 kg</a:t>
                      </a:r>
                      <a:endParaRPr lang="es-CL"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r>
                        <a:rPr lang="es-CL" sz="1200">
                          <a:solidFill>
                            <a:srgbClr val="000000"/>
                          </a:solidFill>
                          <a:effectLst/>
                          <a:latin typeface="Aptos" panose="020B0004020202020204" pitchFamily="34" charset="0"/>
                          <a:ea typeface="Aptos" panose="020B0004020202020204" pitchFamily="34" charset="0"/>
                          <a:cs typeface="Aptos" panose="020B0004020202020204" pitchFamily="34" charset="0"/>
                        </a:rPr>
                        <a:t>Convenio Club de Leones Mujer Austral</a:t>
                      </a:r>
                      <a:endParaRPr lang="es-CL"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62179730"/>
                  </a:ext>
                </a:extLst>
              </a:tr>
              <a:tr h="340840">
                <a:tc>
                  <a:txBody>
                    <a:bodyPr/>
                    <a:lstStyle/>
                    <a:p>
                      <a:pPr algn="l"/>
                      <a:r>
                        <a:rPr lang="es-CL" sz="1600">
                          <a:solidFill>
                            <a:srgbClr val="FFFFFF"/>
                          </a:solidFill>
                          <a:effectLst/>
                          <a:latin typeface="Aptos" panose="020B0004020202020204" pitchFamily="34" charset="0"/>
                          <a:ea typeface="Aptos" panose="020B0004020202020204" pitchFamily="34" charset="0"/>
                          <a:cs typeface="Aptos" panose="020B0004020202020204" pitchFamily="34" charset="0"/>
                        </a:rPr>
                        <a:t>TOTAL RECICLAJE AÑO 2024</a:t>
                      </a:r>
                      <a:endParaRPr lang="es-CL"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33"/>
                    </a:solidFill>
                  </a:tcPr>
                </a:tc>
                <a:tc gridSpan="2">
                  <a:txBody>
                    <a:bodyPr/>
                    <a:lstStyle/>
                    <a:p>
                      <a:pPr algn="l"/>
                      <a:r>
                        <a:rPr lang="es-CL" sz="1600" dirty="0">
                          <a:solidFill>
                            <a:srgbClr val="FFFFFF"/>
                          </a:solidFill>
                          <a:effectLst/>
                          <a:latin typeface="Aptos" panose="020B0004020202020204" pitchFamily="34" charset="0"/>
                          <a:ea typeface="Aptos" panose="020B0004020202020204" pitchFamily="34" charset="0"/>
                          <a:cs typeface="Aptos" panose="020B0004020202020204" pitchFamily="34" charset="0"/>
                        </a:rPr>
                        <a:t>32.091 Kg= 32 Toneladas</a:t>
                      </a:r>
                      <a:endParaRPr lang="es-CL" sz="11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33"/>
                    </a:solidFill>
                  </a:tcPr>
                </a:tc>
                <a:tc hMerge="1">
                  <a:txBody>
                    <a:bodyPr/>
                    <a:lstStyle/>
                    <a:p>
                      <a:endParaRPr lang="es-CL"/>
                    </a:p>
                  </a:txBody>
                  <a:tcPr/>
                </a:tc>
                <a:extLst>
                  <a:ext uri="{0D108BD9-81ED-4DB2-BD59-A6C34878D82A}">
                    <a16:rowId xmlns:a16="http://schemas.microsoft.com/office/drawing/2014/main" val="257914984"/>
                  </a:ext>
                </a:extLst>
              </a:tr>
            </a:tbl>
          </a:graphicData>
        </a:graphic>
      </p:graphicFrame>
      <p:sp>
        <p:nvSpPr>
          <p:cNvPr id="6" name="Shape 143">
            <a:extLst>
              <a:ext uri="{FF2B5EF4-FFF2-40B4-BE49-F238E27FC236}">
                <a16:creationId xmlns:a16="http://schemas.microsoft.com/office/drawing/2014/main" id="{A6C85A64-9EC9-84B3-4582-5495E92BF011}"/>
              </a:ext>
            </a:extLst>
          </p:cNvPr>
          <p:cNvSpPr/>
          <p:nvPr/>
        </p:nvSpPr>
        <p:spPr>
          <a:xfrm>
            <a:off x="3966690" y="107577"/>
            <a:ext cx="3333028" cy="420628"/>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defTabSz="304800">
              <a:defRPr sz="3600" b="1">
                <a:solidFill>
                  <a:srgbClr val="174F86"/>
                </a:solidFill>
                <a:latin typeface="Calibri"/>
                <a:ea typeface="Calibri"/>
                <a:cs typeface="Calibri"/>
                <a:sym typeface="Calibri"/>
              </a:defRPr>
            </a:lvl1pPr>
          </a:lstStyle>
          <a:p>
            <a:pPr lvl="0">
              <a:defRPr/>
            </a:pPr>
            <a:r>
              <a:rPr lang="es-CL" sz="2400" dirty="0">
                <a:solidFill>
                  <a:prstClr val="white"/>
                </a:solidFill>
                <a:latin typeface="Aptos" panose="020B0004020202020204" pitchFamily="34" charset="0"/>
              </a:rPr>
              <a:t>Programas de Reciclaje</a:t>
            </a:r>
            <a:endParaRPr kumimoji="0" sz="2400" b="1" i="0" u="none" strike="noStrike" kern="1200" cap="none" spc="0" normalizeH="0" baseline="0" noProof="0" dirty="0">
              <a:ln>
                <a:noFill/>
              </a:ln>
              <a:solidFill>
                <a:prstClr val="white"/>
              </a:solidFill>
              <a:effectLst/>
              <a:uLnTx/>
              <a:uFillTx/>
              <a:latin typeface="Aptos" panose="020B0004020202020204" pitchFamily="34" charset="0"/>
              <a:cs typeface="Calibri"/>
              <a:sym typeface="Calibri"/>
            </a:endParaRPr>
          </a:p>
        </p:txBody>
      </p:sp>
    </p:spTree>
    <p:extLst>
      <p:ext uri="{BB962C8B-B14F-4D97-AF65-F5344CB8AC3E}">
        <p14:creationId xmlns:p14="http://schemas.microsoft.com/office/powerpoint/2010/main" val="374417738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A6975F5-BF6E-5436-8C36-BE3C6E87388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70823" y="2409252"/>
            <a:ext cx="1384855" cy="1253236"/>
          </a:xfrm>
          <a:prstGeom prst="rect">
            <a:avLst/>
          </a:prstGeom>
        </p:spPr>
      </p:pic>
      <p:pic>
        <p:nvPicPr>
          <p:cNvPr id="3" name="Imagen 2">
            <a:extLst>
              <a:ext uri="{FF2B5EF4-FFF2-40B4-BE49-F238E27FC236}">
                <a16:creationId xmlns:a16="http://schemas.microsoft.com/office/drawing/2014/main" id="{8527EFFC-421B-D946-EB2A-BC951E8531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30326" y="2409252"/>
            <a:ext cx="1199156" cy="1253236"/>
          </a:xfrm>
          <a:prstGeom prst="rect">
            <a:avLst/>
          </a:prstGeom>
        </p:spPr>
      </p:pic>
      <p:sp>
        <p:nvSpPr>
          <p:cNvPr id="4" name="CuadroTexto 3">
            <a:extLst>
              <a:ext uri="{FF2B5EF4-FFF2-40B4-BE49-F238E27FC236}">
                <a16:creationId xmlns:a16="http://schemas.microsoft.com/office/drawing/2014/main" id="{2B5EC450-E6F7-8EFE-B0D1-D7368E1F939C}"/>
              </a:ext>
            </a:extLst>
          </p:cNvPr>
          <p:cNvSpPr txBox="1"/>
          <p:nvPr/>
        </p:nvSpPr>
        <p:spPr>
          <a:xfrm>
            <a:off x="888635" y="3841941"/>
            <a:ext cx="10414729" cy="1477328"/>
          </a:xfrm>
          <a:prstGeom prst="rect">
            <a:avLst/>
          </a:prstGeom>
          <a:noFill/>
        </p:spPr>
        <p:txBody>
          <a:bodyPr wrap="square" rtlCol="0">
            <a:spAutoFit/>
          </a:bodyPr>
          <a:lstStyle/>
          <a:p>
            <a:pPr algn="ctr"/>
            <a:r>
              <a:rPr lang="es-CL" b="1" dirty="0">
                <a:solidFill>
                  <a:schemeClr val="bg1"/>
                </a:solidFill>
                <a:latin typeface="Aptos" panose="020B0004020202020204" pitchFamily="34" charset="0"/>
                <a:ea typeface="Verdana" panose="020B0604030504040204" pitchFamily="34" charset="0"/>
                <a:cs typeface="Verdana" panose="020B0604030504040204" pitchFamily="34" charset="0"/>
              </a:rPr>
              <a:t>Patricio Alvarado González </a:t>
            </a:r>
          </a:p>
          <a:p>
            <a:pPr algn="ctr"/>
            <a:r>
              <a:rPr lang="es-CL" b="1" dirty="0">
                <a:solidFill>
                  <a:schemeClr val="bg1"/>
                </a:solidFill>
                <a:latin typeface="Aptos" panose="020B0004020202020204" pitchFamily="34" charset="0"/>
                <a:ea typeface="Verdana" panose="020B0604030504040204" pitchFamily="34" charset="0"/>
                <a:cs typeface="Verdana" panose="020B0604030504040204" pitchFamily="34" charset="0"/>
              </a:rPr>
              <a:t>Encargado Área Gestión Ambiental_ Subdirección de Operaciones</a:t>
            </a:r>
          </a:p>
          <a:p>
            <a:pPr algn="ctr"/>
            <a:r>
              <a:rPr lang="es-CL" b="1" dirty="0">
                <a:solidFill>
                  <a:schemeClr val="bg1"/>
                </a:solidFill>
                <a:latin typeface="Aptos" panose="020B0004020202020204" pitchFamily="34" charset="0"/>
                <a:ea typeface="Verdana" panose="020B0604030504040204" pitchFamily="34" charset="0"/>
                <a:cs typeface="Verdana" panose="020B0604030504040204" pitchFamily="34" charset="0"/>
                <a:hlinkClick r:id="rId5">
                  <a:extLst>
                    <a:ext uri="{A12FA001-AC4F-418D-AE19-62706E023703}">
                      <ahyp:hlinkClr xmlns:ahyp="http://schemas.microsoft.com/office/drawing/2018/hyperlinkcolor" val="tx"/>
                    </a:ext>
                  </a:extLst>
                </a:hlinkClick>
              </a:rPr>
              <a:t>patricioalvarado.g@redsalud.gob.cl</a:t>
            </a:r>
            <a:r>
              <a:rPr lang="es-CL" b="1" dirty="0">
                <a:solidFill>
                  <a:schemeClr val="bg1"/>
                </a:solidFill>
                <a:latin typeface="Aptos" panose="020B0004020202020204" pitchFamily="34" charset="0"/>
                <a:ea typeface="Verdana" panose="020B0604030504040204" pitchFamily="34" charset="0"/>
                <a:cs typeface="Verdana" panose="020B0604030504040204" pitchFamily="34" charset="0"/>
              </a:rPr>
              <a:t> </a:t>
            </a:r>
          </a:p>
          <a:p>
            <a:pPr algn="ctr"/>
            <a:r>
              <a:rPr lang="es-CL" sz="1800" b="1" dirty="0">
                <a:solidFill>
                  <a:schemeClr val="bg1"/>
                </a:solidFill>
                <a:latin typeface="Aptos" panose="020B0004020202020204" pitchFamily="34" charset="0"/>
                <a:ea typeface="Verdana" panose="020B0604030504040204" pitchFamily="34" charset="0"/>
                <a:cs typeface="Verdana" panose="020B0604030504040204" pitchFamily="34" charset="0"/>
              </a:rPr>
              <a:t>+56 9 92233124/ Anexo: 613679</a:t>
            </a:r>
          </a:p>
          <a:p>
            <a:pPr algn="ctr"/>
            <a:endParaRPr lang="es-CL" b="1" dirty="0">
              <a:solidFill>
                <a:schemeClr val="bg1"/>
              </a:solidFill>
              <a:latin typeface="Aptos" panose="020B0004020202020204" pitchFamily="34" charset="0"/>
              <a:ea typeface="Verdana" panose="020B0604030504040204" pitchFamily="34" charset="0"/>
              <a:cs typeface="Verdana" panose="020B0604030504040204" pitchFamily="34" charset="0"/>
            </a:endParaRPr>
          </a:p>
        </p:txBody>
      </p:sp>
      <p:sp>
        <p:nvSpPr>
          <p:cNvPr id="6" name="CuadroTexto 5">
            <a:extLst>
              <a:ext uri="{FF2B5EF4-FFF2-40B4-BE49-F238E27FC236}">
                <a16:creationId xmlns:a16="http://schemas.microsoft.com/office/drawing/2014/main" id="{78C321E7-0181-D0E5-2392-0813FD17C6AF}"/>
              </a:ext>
            </a:extLst>
          </p:cNvPr>
          <p:cNvSpPr txBox="1"/>
          <p:nvPr/>
        </p:nvSpPr>
        <p:spPr>
          <a:xfrm>
            <a:off x="622961" y="1152581"/>
            <a:ext cx="10414729" cy="1077218"/>
          </a:xfrm>
          <a:prstGeom prst="rect">
            <a:avLst/>
          </a:prstGeom>
          <a:noFill/>
        </p:spPr>
        <p:txBody>
          <a:bodyPr wrap="square" rtlCol="0">
            <a:spAutoFit/>
          </a:bodyPr>
          <a:lstStyle/>
          <a:p>
            <a:pPr algn="ctr"/>
            <a:r>
              <a:rPr lang="es-CL" sz="3200" b="1" dirty="0">
                <a:solidFill>
                  <a:schemeClr val="bg1"/>
                </a:solidFill>
                <a:latin typeface="Aptos" panose="020B0004020202020204" pitchFamily="34" charset="0"/>
                <a:ea typeface="Verdana" panose="020B0604030504040204" pitchFamily="34" charset="0"/>
                <a:cs typeface="Verdana" panose="020B0604030504040204" pitchFamily="34" charset="0"/>
              </a:rPr>
              <a:t>¡¡¡¡¡Muchas Gracias!!!!!</a:t>
            </a:r>
          </a:p>
          <a:p>
            <a:pPr algn="ctr"/>
            <a:endParaRPr lang="es-CL" sz="3200" b="1" dirty="0">
              <a:solidFill>
                <a:schemeClr val="bg1"/>
              </a:solidFill>
              <a:latin typeface="Aptos" panose="020B0004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1799939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71F3548-43ED-4803-D240-8833A84E837D}"/>
            </a:ext>
          </a:extLst>
        </p:cNvPr>
        <p:cNvGrpSpPr/>
        <p:nvPr/>
      </p:nvGrpSpPr>
      <p:grpSpPr>
        <a:xfrm>
          <a:off x="0" y="0"/>
          <a:ext cx="0" cy="0"/>
          <a:chOff x="0" y="0"/>
          <a:chExt cx="0" cy="0"/>
        </a:xfrm>
      </p:grpSpPr>
      <p:sp>
        <p:nvSpPr>
          <p:cNvPr id="2" name="Shape 143">
            <a:extLst>
              <a:ext uri="{FF2B5EF4-FFF2-40B4-BE49-F238E27FC236}">
                <a16:creationId xmlns:a16="http://schemas.microsoft.com/office/drawing/2014/main" id="{66F259E6-34DC-C7D9-7752-031A88E8AFAD}"/>
              </a:ext>
            </a:extLst>
          </p:cNvPr>
          <p:cNvSpPr/>
          <p:nvPr/>
        </p:nvSpPr>
        <p:spPr>
          <a:xfrm>
            <a:off x="3967274" y="284470"/>
            <a:ext cx="4042773" cy="605294"/>
          </a:xfrm>
          <a:prstGeom prst="rect">
            <a:avLst/>
          </a:prstGeom>
          <a:ln/>
          <a:extLst>
            <a:ext uri="{C572A759-6A51-4108-AA02-DFA0A04FC94B}">
              <ma14:wrappingTextBoxFlag xmlns="" xmlns:ma14="http://schemas.microsoft.com/office/mac/drawingml/2011/main" val="1"/>
            </a:ext>
          </a:extLst>
        </p:spPr>
        <p:style>
          <a:lnRef idx="1">
            <a:schemeClr val="dk1"/>
          </a:lnRef>
          <a:fillRef idx="2">
            <a:schemeClr val="dk1"/>
          </a:fillRef>
          <a:effectRef idx="1">
            <a:schemeClr val="dk1"/>
          </a:effectRef>
          <a:fontRef idx="minor">
            <a:schemeClr val="dk1"/>
          </a:fontRef>
        </p:style>
        <p:txBody>
          <a:bodyPr wrap="none" lIns="25400" tIns="25400" rIns="25400" bIns="25400" anchor="ctr">
            <a:spAutoFit/>
          </a:bodyPr>
          <a:lstStyle>
            <a:lvl1pPr defTabSz="304800">
              <a:defRPr sz="3600" b="1">
                <a:solidFill>
                  <a:srgbClr val="174F86"/>
                </a:solidFill>
                <a:latin typeface="Calibri"/>
                <a:ea typeface="Calibri"/>
                <a:cs typeface="Calibri"/>
                <a:sym typeface="Calibri"/>
              </a:defRPr>
            </a:lvl1pPr>
          </a:lstStyle>
          <a:p>
            <a:r>
              <a:rPr lang="es-CL" dirty="0">
                <a:solidFill>
                  <a:schemeClr val="bg1"/>
                </a:solidFill>
              </a:rPr>
              <a:t>CLASIFICACIÓN REAS</a:t>
            </a:r>
            <a:endParaRPr dirty="0">
              <a:solidFill>
                <a:schemeClr val="bg1"/>
              </a:solidFill>
            </a:endParaRPr>
          </a:p>
        </p:txBody>
      </p:sp>
      <p:sp>
        <p:nvSpPr>
          <p:cNvPr id="3" name="Shape 145">
            <a:extLst>
              <a:ext uri="{FF2B5EF4-FFF2-40B4-BE49-F238E27FC236}">
                <a16:creationId xmlns:a16="http://schemas.microsoft.com/office/drawing/2014/main" id="{6ABD48DA-6C32-5229-DDC8-CD258A49DC53}"/>
              </a:ext>
            </a:extLst>
          </p:cNvPr>
          <p:cNvSpPr/>
          <p:nvPr/>
        </p:nvSpPr>
        <p:spPr>
          <a:xfrm>
            <a:off x="1028169" y="1717677"/>
            <a:ext cx="2058290" cy="1244601"/>
          </a:xfrm>
          <a:prstGeom prst="roundRect">
            <a:avLst>
              <a:gd name="adj" fmla="val 10152"/>
            </a:avLst>
          </a:prstGeom>
          <a:solidFill>
            <a:srgbClr val="FF0000">
              <a:alpha val="80000"/>
            </a:srgbClr>
          </a:solidFill>
          <a:ln w="12700">
            <a:miter lim="400000"/>
          </a:ln>
          <a:effectLst>
            <a:outerShdw dir="5400000" rotWithShape="0">
              <a:srgbClr val="000000">
                <a:alpha val="50000"/>
              </a:srgbClr>
            </a:outerShdw>
          </a:effectLst>
        </p:spPr>
        <p:txBody>
          <a:bodyPr lIns="25400" tIns="25400" rIns="25400" bIns="25400" anchor="ctr"/>
          <a:lstStyle/>
          <a:p>
            <a:pPr algn="ctr" defTabSz="550862">
              <a:defRPr sz="2000">
                <a:solidFill>
                  <a:srgbClr val="FFFFFF"/>
                </a:solidFill>
              </a:defRPr>
            </a:pPr>
            <a:r>
              <a:rPr lang="es-CL" b="1" dirty="0">
                <a:latin typeface="Aptos" panose="020B0004020202020204" pitchFamily="34" charset="0"/>
              </a:rPr>
              <a:t>RESIDUOS PELIGROSOS</a:t>
            </a:r>
            <a:endParaRPr b="1" dirty="0">
              <a:latin typeface="Aptos" panose="020B0004020202020204" pitchFamily="34" charset="0"/>
            </a:endParaRPr>
          </a:p>
        </p:txBody>
      </p:sp>
      <p:sp>
        <p:nvSpPr>
          <p:cNvPr id="5" name="Shape 146">
            <a:extLst>
              <a:ext uri="{FF2B5EF4-FFF2-40B4-BE49-F238E27FC236}">
                <a16:creationId xmlns:a16="http://schemas.microsoft.com/office/drawing/2014/main" id="{F4B2B3C0-E533-BD4E-8CC6-B91363F5A4FF}"/>
              </a:ext>
            </a:extLst>
          </p:cNvPr>
          <p:cNvSpPr/>
          <p:nvPr/>
        </p:nvSpPr>
        <p:spPr>
          <a:xfrm>
            <a:off x="4352760" y="1687813"/>
            <a:ext cx="2397348" cy="1244600"/>
          </a:xfrm>
          <a:prstGeom prst="roundRect">
            <a:avLst>
              <a:gd name="adj" fmla="val 10152"/>
            </a:avLst>
          </a:prstGeom>
          <a:ln/>
        </p:spPr>
        <p:style>
          <a:lnRef idx="0">
            <a:schemeClr val="accent4"/>
          </a:lnRef>
          <a:fillRef idx="3">
            <a:schemeClr val="accent4"/>
          </a:fillRef>
          <a:effectRef idx="3">
            <a:schemeClr val="accent4"/>
          </a:effectRef>
          <a:fontRef idx="minor">
            <a:schemeClr val="lt1"/>
          </a:fontRef>
        </p:style>
        <p:txBody>
          <a:bodyPr lIns="25400" tIns="25400" rIns="25400" bIns="25400" anchor="ctr"/>
          <a:lstStyle/>
          <a:p>
            <a:pPr algn="ctr" defTabSz="550862">
              <a:defRPr sz="2000">
                <a:solidFill>
                  <a:srgbClr val="FFFFFF"/>
                </a:solidFill>
              </a:defRPr>
            </a:pPr>
            <a:r>
              <a:rPr lang="es-CL" b="1" dirty="0">
                <a:latin typeface="Aptos" panose="020B0004020202020204" pitchFamily="34" charset="0"/>
              </a:rPr>
              <a:t>RESIDUOS ESPECIALES</a:t>
            </a:r>
            <a:endParaRPr b="1" dirty="0">
              <a:latin typeface="Aptos" panose="020B0004020202020204" pitchFamily="34" charset="0"/>
            </a:endParaRPr>
          </a:p>
        </p:txBody>
      </p:sp>
      <p:sp>
        <p:nvSpPr>
          <p:cNvPr id="9" name="Shape 150">
            <a:extLst>
              <a:ext uri="{FF2B5EF4-FFF2-40B4-BE49-F238E27FC236}">
                <a16:creationId xmlns:a16="http://schemas.microsoft.com/office/drawing/2014/main" id="{00C09F17-326C-93E7-6FEE-944ACF48228A}"/>
              </a:ext>
            </a:extLst>
          </p:cNvPr>
          <p:cNvSpPr/>
          <p:nvPr/>
        </p:nvSpPr>
        <p:spPr>
          <a:xfrm>
            <a:off x="2176273" y="2984103"/>
            <a:ext cx="9398" cy="797130"/>
          </a:xfrm>
          <a:prstGeom prst="line">
            <a:avLst/>
          </a:prstGeom>
          <a:ln w="25400">
            <a:solidFill>
              <a:srgbClr val="FF0000"/>
            </a:solidFill>
            <a:tailEnd type="triangle"/>
          </a:ln>
          <a:effectLst>
            <a:outerShdw dir="5400000" rotWithShape="0">
              <a:srgbClr val="000000">
                <a:alpha val="50000"/>
              </a:srgbClr>
            </a:outerShdw>
          </a:effectLst>
        </p:spPr>
        <p:txBody>
          <a:bodyPr lIns="45718" tIns="45718" rIns="45718" bIns="45718"/>
          <a:lstStyle/>
          <a:p>
            <a:endParaRPr/>
          </a:p>
        </p:txBody>
      </p:sp>
      <p:sp>
        <p:nvSpPr>
          <p:cNvPr id="10" name="Shape 151">
            <a:extLst>
              <a:ext uri="{FF2B5EF4-FFF2-40B4-BE49-F238E27FC236}">
                <a16:creationId xmlns:a16="http://schemas.microsoft.com/office/drawing/2014/main" id="{FF8FB235-C72E-CF05-C406-A8E752368BE0}"/>
              </a:ext>
            </a:extLst>
          </p:cNvPr>
          <p:cNvSpPr/>
          <p:nvPr/>
        </p:nvSpPr>
        <p:spPr>
          <a:xfrm flipH="1">
            <a:off x="1955556" y="906395"/>
            <a:ext cx="3210390" cy="776167"/>
          </a:xfrm>
          <a:prstGeom prst="line">
            <a:avLst/>
          </a:prstGeom>
          <a:ln w="25400">
            <a:solidFill>
              <a:srgbClr val="FF0000"/>
            </a:solidFill>
            <a:tailEnd type="triangle"/>
          </a:ln>
          <a:effectLst>
            <a:outerShdw dir="5400000" rotWithShape="0">
              <a:srgbClr val="000000">
                <a:alpha val="50000"/>
              </a:srgbClr>
            </a:outerShdw>
          </a:effectLst>
        </p:spPr>
        <p:txBody>
          <a:bodyPr lIns="45718" tIns="45718" rIns="45718" bIns="45718"/>
          <a:lstStyle/>
          <a:p>
            <a:endParaRPr/>
          </a:p>
        </p:txBody>
      </p:sp>
      <p:sp>
        <p:nvSpPr>
          <p:cNvPr id="12" name="Shape 145">
            <a:extLst>
              <a:ext uri="{FF2B5EF4-FFF2-40B4-BE49-F238E27FC236}">
                <a16:creationId xmlns:a16="http://schemas.microsoft.com/office/drawing/2014/main" id="{EBED817C-073C-269A-9724-49934412AFE9}"/>
              </a:ext>
            </a:extLst>
          </p:cNvPr>
          <p:cNvSpPr/>
          <p:nvPr/>
        </p:nvSpPr>
        <p:spPr>
          <a:xfrm>
            <a:off x="8334269" y="1717677"/>
            <a:ext cx="2073699" cy="1244601"/>
          </a:xfrm>
          <a:prstGeom prst="roundRect">
            <a:avLst>
              <a:gd name="adj" fmla="val 10152"/>
            </a:avLst>
          </a:prstGeom>
          <a:solidFill>
            <a:schemeClr val="tx1">
              <a:lumMod val="65000"/>
              <a:lumOff val="35000"/>
              <a:alpha val="80000"/>
            </a:schemeClr>
          </a:solidFill>
          <a:ln w="12700">
            <a:miter lim="400000"/>
          </a:ln>
          <a:effectLst>
            <a:outerShdw dir="5400000" rotWithShape="0">
              <a:srgbClr val="000000">
                <a:alpha val="50000"/>
              </a:srgbClr>
            </a:outerShdw>
          </a:effectLst>
        </p:spPr>
        <p:txBody>
          <a:bodyPr lIns="25400" tIns="25400" rIns="25400" bIns="25400" anchor="ctr"/>
          <a:lstStyle/>
          <a:p>
            <a:pPr algn="ctr" defTabSz="550862">
              <a:defRPr sz="2000">
                <a:solidFill>
                  <a:srgbClr val="FFFFFF"/>
                </a:solidFill>
              </a:defRPr>
            </a:pPr>
            <a:r>
              <a:rPr lang="es-CL" b="1" dirty="0">
                <a:latin typeface="Aptos" panose="020B0004020202020204" pitchFamily="34" charset="0"/>
              </a:rPr>
              <a:t>RESIDUOS DOMICILIARIOS</a:t>
            </a:r>
            <a:endParaRPr b="1" dirty="0">
              <a:latin typeface="Aptos" panose="020B0004020202020204" pitchFamily="34" charset="0"/>
            </a:endParaRPr>
          </a:p>
        </p:txBody>
      </p:sp>
      <p:sp>
        <p:nvSpPr>
          <p:cNvPr id="20" name="Shape 150">
            <a:extLst>
              <a:ext uri="{FF2B5EF4-FFF2-40B4-BE49-F238E27FC236}">
                <a16:creationId xmlns:a16="http://schemas.microsoft.com/office/drawing/2014/main" id="{C67C0CEC-C522-EA0C-1D3A-492C6CAED3BD}"/>
              </a:ext>
            </a:extLst>
          </p:cNvPr>
          <p:cNvSpPr/>
          <p:nvPr/>
        </p:nvSpPr>
        <p:spPr>
          <a:xfrm flipH="1">
            <a:off x="5582976" y="2962278"/>
            <a:ext cx="1" cy="808940"/>
          </a:xfrm>
          <a:prstGeom prst="line">
            <a:avLst/>
          </a:prstGeom>
          <a:ln w="25400">
            <a:solidFill>
              <a:srgbClr val="FFFF00"/>
            </a:solidFill>
            <a:tailEnd type="triangle"/>
          </a:ln>
          <a:effectLst>
            <a:outerShdw dir="5400000" rotWithShape="0">
              <a:srgbClr val="000000">
                <a:alpha val="50000"/>
              </a:srgbClr>
            </a:outerShdw>
          </a:effectLst>
        </p:spPr>
        <p:txBody>
          <a:bodyPr lIns="45718" tIns="45718" rIns="45718" bIns="45718"/>
          <a:lstStyle/>
          <a:p>
            <a:endParaRPr/>
          </a:p>
        </p:txBody>
      </p:sp>
      <p:pic>
        <p:nvPicPr>
          <p:cNvPr id="21" name="Imagen 20">
            <a:extLst>
              <a:ext uri="{FF2B5EF4-FFF2-40B4-BE49-F238E27FC236}">
                <a16:creationId xmlns:a16="http://schemas.microsoft.com/office/drawing/2014/main" id="{AA565478-CCAE-472B-F9D5-4F524358F34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1346970" y="3803059"/>
            <a:ext cx="1484714" cy="2194438"/>
          </a:xfrm>
          <a:prstGeom prst="rect">
            <a:avLst/>
          </a:prstGeom>
          <a:ln>
            <a:solidFill>
              <a:schemeClr val="tx1"/>
            </a:solidFill>
          </a:ln>
        </p:spPr>
      </p:pic>
      <p:pic>
        <p:nvPicPr>
          <p:cNvPr id="22" name="Imagen 21">
            <a:extLst>
              <a:ext uri="{FF2B5EF4-FFF2-40B4-BE49-F238E27FC236}">
                <a16:creationId xmlns:a16="http://schemas.microsoft.com/office/drawing/2014/main" id="{459A03B5-AA02-3728-D538-82716E2519EC}"/>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4590366" y="3803499"/>
            <a:ext cx="1922136" cy="2101774"/>
          </a:xfrm>
          <a:prstGeom prst="rect">
            <a:avLst/>
          </a:prstGeom>
          <a:ln>
            <a:solidFill>
              <a:schemeClr val="tx1"/>
            </a:solidFill>
          </a:ln>
        </p:spPr>
      </p:pic>
      <p:pic>
        <p:nvPicPr>
          <p:cNvPr id="23" name="Imagen 22">
            <a:extLst>
              <a:ext uri="{FF2B5EF4-FFF2-40B4-BE49-F238E27FC236}">
                <a16:creationId xmlns:a16="http://schemas.microsoft.com/office/drawing/2014/main" id="{8E7514B6-662F-95F6-BA5D-E09158A4248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760137" y="3895723"/>
            <a:ext cx="1221961" cy="2101774"/>
          </a:xfrm>
          <a:prstGeom prst="rect">
            <a:avLst/>
          </a:prstGeom>
          <a:ln>
            <a:solidFill>
              <a:schemeClr val="tx1"/>
            </a:solidFill>
          </a:ln>
        </p:spPr>
      </p:pic>
      <p:sp>
        <p:nvSpPr>
          <p:cNvPr id="25" name="Shape 150">
            <a:extLst>
              <a:ext uri="{FF2B5EF4-FFF2-40B4-BE49-F238E27FC236}">
                <a16:creationId xmlns:a16="http://schemas.microsoft.com/office/drawing/2014/main" id="{EC8C1564-9BE4-BC64-851C-556F856E06D8}"/>
              </a:ext>
            </a:extLst>
          </p:cNvPr>
          <p:cNvSpPr/>
          <p:nvPr/>
        </p:nvSpPr>
        <p:spPr>
          <a:xfrm flipH="1">
            <a:off x="9382410" y="3011237"/>
            <a:ext cx="1" cy="808940"/>
          </a:xfrm>
          <a:prstGeom prst="line">
            <a:avLst/>
          </a:prstGeom>
          <a:ln w="25400">
            <a:solidFill>
              <a:schemeClr val="tx1">
                <a:lumMod val="75000"/>
                <a:lumOff val="25000"/>
              </a:schemeClr>
            </a:solidFill>
            <a:tailEnd type="triangle"/>
          </a:ln>
          <a:effectLst>
            <a:outerShdw dir="5400000" rotWithShape="0">
              <a:srgbClr val="000000">
                <a:alpha val="50000"/>
              </a:srgbClr>
            </a:outerShdw>
          </a:effectLst>
        </p:spPr>
        <p:txBody>
          <a:bodyPr lIns="45718" tIns="45718" rIns="45718" bIns="45718"/>
          <a:lstStyle/>
          <a:p>
            <a:endParaRPr/>
          </a:p>
        </p:txBody>
      </p:sp>
      <p:sp>
        <p:nvSpPr>
          <p:cNvPr id="26" name="Shape 151">
            <a:extLst>
              <a:ext uri="{FF2B5EF4-FFF2-40B4-BE49-F238E27FC236}">
                <a16:creationId xmlns:a16="http://schemas.microsoft.com/office/drawing/2014/main" id="{FAE1B07F-460C-AA3C-8FE4-5D69082C697A}"/>
              </a:ext>
            </a:extLst>
          </p:cNvPr>
          <p:cNvSpPr/>
          <p:nvPr/>
        </p:nvSpPr>
        <p:spPr>
          <a:xfrm>
            <a:off x="6567293" y="901142"/>
            <a:ext cx="2815117" cy="776167"/>
          </a:xfrm>
          <a:prstGeom prst="line">
            <a:avLst/>
          </a:prstGeom>
          <a:ln w="25400">
            <a:solidFill>
              <a:schemeClr val="tx1">
                <a:lumMod val="75000"/>
                <a:lumOff val="25000"/>
              </a:schemeClr>
            </a:solidFill>
            <a:tailEnd type="triangle"/>
          </a:ln>
          <a:effectLst>
            <a:outerShdw dir="5400000" rotWithShape="0">
              <a:srgbClr val="000000">
                <a:alpha val="50000"/>
              </a:srgbClr>
            </a:outerShdw>
          </a:effectLst>
        </p:spPr>
        <p:txBody>
          <a:bodyPr lIns="45718" tIns="45718" rIns="45718" bIns="45718"/>
          <a:lstStyle/>
          <a:p>
            <a:endParaRPr/>
          </a:p>
        </p:txBody>
      </p:sp>
      <p:sp>
        <p:nvSpPr>
          <p:cNvPr id="27" name="Shape 151">
            <a:extLst>
              <a:ext uri="{FF2B5EF4-FFF2-40B4-BE49-F238E27FC236}">
                <a16:creationId xmlns:a16="http://schemas.microsoft.com/office/drawing/2014/main" id="{DBFEFC0C-6D95-E55F-7016-0E2FA5671616}"/>
              </a:ext>
            </a:extLst>
          </p:cNvPr>
          <p:cNvSpPr/>
          <p:nvPr/>
        </p:nvSpPr>
        <p:spPr>
          <a:xfrm>
            <a:off x="5598431" y="895015"/>
            <a:ext cx="26278" cy="776167"/>
          </a:xfrm>
          <a:prstGeom prst="line">
            <a:avLst/>
          </a:prstGeom>
          <a:ln w="25400">
            <a:solidFill>
              <a:srgbClr val="FFFF00"/>
            </a:solidFill>
            <a:tailEnd type="triangle"/>
          </a:ln>
          <a:effectLst>
            <a:outerShdw dir="5400000" rotWithShape="0">
              <a:srgbClr val="000000">
                <a:alpha val="50000"/>
              </a:srgbClr>
            </a:outerShdw>
          </a:effectLst>
        </p:spPr>
        <p:txBody>
          <a:bodyPr lIns="45718" tIns="45718" rIns="45718" bIns="45718"/>
          <a:lstStyle/>
          <a:p>
            <a:endParaRPr/>
          </a:p>
        </p:txBody>
      </p:sp>
    </p:spTree>
    <p:extLst>
      <p:ext uri="{BB962C8B-B14F-4D97-AF65-F5344CB8AC3E}">
        <p14:creationId xmlns:p14="http://schemas.microsoft.com/office/powerpoint/2010/main" val="41180498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D55892C-EF47-D743-71CF-BDFE63D3898E}"/>
            </a:ext>
          </a:extLst>
        </p:cNvPr>
        <p:cNvGrpSpPr/>
        <p:nvPr/>
      </p:nvGrpSpPr>
      <p:grpSpPr>
        <a:xfrm>
          <a:off x="0" y="0"/>
          <a:ext cx="0" cy="0"/>
          <a:chOff x="0" y="0"/>
          <a:chExt cx="0" cy="0"/>
        </a:xfrm>
      </p:grpSpPr>
      <p:sp>
        <p:nvSpPr>
          <p:cNvPr id="17" name="Shape 128">
            <a:extLst>
              <a:ext uri="{FF2B5EF4-FFF2-40B4-BE49-F238E27FC236}">
                <a16:creationId xmlns:a16="http://schemas.microsoft.com/office/drawing/2014/main" id="{F3957428-A761-99C4-74B3-A4435C147207}"/>
              </a:ext>
            </a:extLst>
          </p:cNvPr>
          <p:cNvSpPr/>
          <p:nvPr/>
        </p:nvSpPr>
        <p:spPr>
          <a:xfrm>
            <a:off x="3482633" y="422995"/>
            <a:ext cx="5491038" cy="605294"/>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defTabSz="304800">
              <a:defRPr sz="3600" b="1">
                <a:solidFill>
                  <a:srgbClr val="174F86"/>
                </a:solidFill>
                <a:latin typeface="Calibri"/>
                <a:ea typeface="Calibri"/>
                <a:cs typeface="Calibri"/>
                <a:sym typeface="Calibri"/>
              </a:defRPr>
            </a:lvl1pPr>
          </a:lstStyle>
          <a:p>
            <a:r>
              <a:rPr lang="es-CL" dirty="0">
                <a:solidFill>
                  <a:srgbClr val="FF0000"/>
                </a:solidFill>
                <a:latin typeface="Aptos" panose="020B0004020202020204" pitchFamily="34" charset="0"/>
              </a:rPr>
              <a:t>RESIDUOS PELIGROSOS</a:t>
            </a:r>
          </a:p>
        </p:txBody>
      </p:sp>
      <p:sp>
        <p:nvSpPr>
          <p:cNvPr id="18" name="Shape 130">
            <a:extLst>
              <a:ext uri="{FF2B5EF4-FFF2-40B4-BE49-F238E27FC236}">
                <a16:creationId xmlns:a16="http://schemas.microsoft.com/office/drawing/2014/main" id="{DD9BF182-E347-E48F-3622-07A611BE3ECB}"/>
              </a:ext>
            </a:extLst>
          </p:cNvPr>
          <p:cNvSpPr/>
          <p:nvPr/>
        </p:nvSpPr>
        <p:spPr>
          <a:xfrm>
            <a:off x="62755" y="1179783"/>
            <a:ext cx="12093388" cy="882293"/>
          </a:xfrm>
          <a:prstGeom prst="rect">
            <a:avLst/>
          </a:prstGeom>
          <a:solidFill>
            <a:srgbClr val="CC0000"/>
          </a:solidFill>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defRPr>
                <a:solidFill>
                  <a:srgbClr val="FFFFFF"/>
                </a:solidFill>
                <a:latin typeface="Calibri"/>
                <a:ea typeface="Calibri"/>
                <a:cs typeface="Calibri"/>
                <a:sym typeface="Calibri"/>
              </a:defRPr>
            </a:pPr>
            <a:r>
              <a:rPr lang="es-CL" dirty="0">
                <a:latin typeface="Aptos" panose="020B0004020202020204" pitchFamily="34" charset="0"/>
              </a:rPr>
              <a:t>Son </a:t>
            </a:r>
            <a:r>
              <a:rPr lang="es-CL" b="1" dirty="0">
                <a:latin typeface="Aptos" panose="020B0004020202020204" pitchFamily="34" charset="0"/>
              </a:rPr>
              <a:t>RESIDUOS PELIGROSOS </a:t>
            </a:r>
            <a:r>
              <a:rPr lang="es-CL" dirty="0">
                <a:latin typeface="Aptos" panose="020B0004020202020204" pitchFamily="34" charset="0"/>
              </a:rPr>
              <a:t>aquellos que presentan una o más características de peligrosidad definidas en el decreto supremo Nº 148/2003 Es un desecho capaz de poner en riesgo la salud de las personas o que pueda causar daño al medio ambiente. </a:t>
            </a:r>
          </a:p>
        </p:txBody>
      </p:sp>
      <p:sp>
        <p:nvSpPr>
          <p:cNvPr id="19" name="Shape 143">
            <a:extLst>
              <a:ext uri="{FF2B5EF4-FFF2-40B4-BE49-F238E27FC236}">
                <a16:creationId xmlns:a16="http://schemas.microsoft.com/office/drawing/2014/main" id="{8B6BD318-3FEB-A151-16DA-5E697DB0E0AA}"/>
              </a:ext>
            </a:extLst>
          </p:cNvPr>
          <p:cNvSpPr/>
          <p:nvPr/>
        </p:nvSpPr>
        <p:spPr>
          <a:xfrm>
            <a:off x="3974410" y="2279570"/>
            <a:ext cx="4031494" cy="48218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defTabSz="304800">
              <a:defRPr sz="3600" b="1">
                <a:solidFill>
                  <a:srgbClr val="174F86"/>
                </a:solidFill>
                <a:latin typeface="Calibri"/>
                <a:ea typeface="Calibri"/>
                <a:cs typeface="Calibri"/>
                <a:sym typeface="Calibri"/>
              </a:defRPr>
            </a:lvl1pPr>
          </a:lstStyle>
          <a:p>
            <a:r>
              <a:rPr lang="es-CL" sz="2800" dirty="0">
                <a:solidFill>
                  <a:schemeClr val="bg1"/>
                </a:solidFill>
                <a:latin typeface="Aptos" panose="020B0004020202020204" pitchFamily="34" charset="0"/>
              </a:rPr>
              <a:t>SE CLASIFICAN EN</a:t>
            </a:r>
            <a:endParaRPr sz="2800" dirty="0">
              <a:solidFill>
                <a:schemeClr val="bg1"/>
              </a:solidFill>
              <a:latin typeface="Aptos" panose="020B0004020202020204" pitchFamily="34" charset="0"/>
            </a:endParaRPr>
          </a:p>
        </p:txBody>
      </p:sp>
      <p:sp>
        <p:nvSpPr>
          <p:cNvPr id="20" name="Shape 145">
            <a:extLst>
              <a:ext uri="{FF2B5EF4-FFF2-40B4-BE49-F238E27FC236}">
                <a16:creationId xmlns:a16="http://schemas.microsoft.com/office/drawing/2014/main" id="{8C2F72A5-CA7B-2906-A5D8-79F024346DB4}"/>
              </a:ext>
            </a:extLst>
          </p:cNvPr>
          <p:cNvSpPr/>
          <p:nvPr/>
        </p:nvSpPr>
        <p:spPr>
          <a:xfrm>
            <a:off x="9478573" y="3358475"/>
            <a:ext cx="1853132" cy="650241"/>
          </a:xfrm>
          <a:prstGeom prst="roundRect">
            <a:avLst>
              <a:gd name="adj" fmla="val 10152"/>
            </a:avLst>
          </a:prstGeom>
          <a:solidFill>
            <a:srgbClr val="FF0000">
              <a:alpha val="80000"/>
            </a:srgbClr>
          </a:solidFill>
          <a:ln w="12700">
            <a:miter lim="400000"/>
          </a:ln>
          <a:effectLst>
            <a:outerShdw dir="5400000" rotWithShape="0">
              <a:srgbClr val="000000">
                <a:alpha val="50000"/>
              </a:srgbClr>
            </a:outerShdw>
          </a:effectLst>
        </p:spPr>
        <p:txBody>
          <a:bodyPr lIns="25400" tIns="25400" rIns="25400" bIns="25400" anchor="ctr"/>
          <a:lstStyle/>
          <a:p>
            <a:pPr algn="ctr" defTabSz="550862">
              <a:defRPr sz="2000">
                <a:solidFill>
                  <a:srgbClr val="FFFFFF"/>
                </a:solidFill>
              </a:defRPr>
            </a:pPr>
            <a:r>
              <a:rPr lang="es-CL" b="1" dirty="0">
                <a:latin typeface="Aptos" panose="020B0004020202020204" pitchFamily="34" charset="0"/>
              </a:rPr>
              <a:t>TÓXICOS</a:t>
            </a:r>
          </a:p>
        </p:txBody>
      </p:sp>
      <p:sp>
        <p:nvSpPr>
          <p:cNvPr id="21" name="Shape 145">
            <a:extLst>
              <a:ext uri="{FF2B5EF4-FFF2-40B4-BE49-F238E27FC236}">
                <a16:creationId xmlns:a16="http://schemas.microsoft.com/office/drawing/2014/main" id="{FC66AB24-C148-2E83-0081-948A10162757}"/>
              </a:ext>
            </a:extLst>
          </p:cNvPr>
          <p:cNvSpPr/>
          <p:nvPr/>
        </p:nvSpPr>
        <p:spPr>
          <a:xfrm>
            <a:off x="6333486" y="3358475"/>
            <a:ext cx="1853132" cy="650241"/>
          </a:xfrm>
          <a:prstGeom prst="roundRect">
            <a:avLst>
              <a:gd name="adj" fmla="val 10152"/>
            </a:avLst>
          </a:prstGeom>
          <a:solidFill>
            <a:srgbClr val="FF0000">
              <a:alpha val="80000"/>
            </a:srgbClr>
          </a:solidFill>
          <a:ln w="12700">
            <a:miter lim="400000"/>
          </a:ln>
          <a:effectLst>
            <a:outerShdw dir="5400000" rotWithShape="0">
              <a:srgbClr val="000000">
                <a:alpha val="50000"/>
              </a:srgbClr>
            </a:outerShdw>
          </a:effectLst>
        </p:spPr>
        <p:txBody>
          <a:bodyPr lIns="25400" tIns="25400" rIns="25400" bIns="25400" anchor="ctr"/>
          <a:lstStyle/>
          <a:p>
            <a:pPr algn="ctr" defTabSz="550862"/>
            <a:r>
              <a:rPr lang="es-CL" sz="2000" b="1" dirty="0">
                <a:solidFill>
                  <a:srgbClr val="FFFFFF"/>
                </a:solidFill>
                <a:latin typeface="Aptos" panose="020B0004020202020204" pitchFamily="34" charset="0"/>
              </a:rPr>
              <a:t>CORROSIVOS</a:t>
            </a:r>
            <a:endParaRPr sz="2000" b="1" dirty="0">
              <a:solidFill>
                <a:srgbClr val="FFFFFF"/>
              </a:solidFill>
              <a:latin typeface="Aptos" panose="020B0004020202020204" pitchFamily="34" charset="0"/>
            </a:endParaRPr>
          </a:p>
        </p:txBody>
      </p:sp>
      <p:sp>
        <p:nvSpPr>
          <p:cNvPr id="22" name="Shape 145">
            <a:extLst>
              <a:ext uri="{FF2B5EF4-FFF2-40B4-BE49-F238E27FC236}">
                <a16:creationId xmlns:a16="http://schemas.microsoft.com/office/drawing/2014/main" id="{FCFA5DEF-2123-E006-F000-5C6FEF716BA1}"/>
              </a:ext>
            </a:extLst>
          </p:cNvPr>
          <p:cNvSpPr/>
          <p:nvPr/>
        </p:nvSpPr>
        <p:spPr>
          <a:xfrm>
            <a:off x="3478190" y="3349510"/>
            <a:ext cx="1853132" cy="650241"/>
          </a:xfrm>
          <a:prstGeom prst="roundRect">
            <a:avLst>
              <a:gd name="adj" fmla="val 10152"/>
            </a:avLst>
          </a:prstGeom>
          <a:solidFill>
            <a:srgbClr val="FF0000">
              <a:alpha val="80000"/>
            </a:srgbClr>
          </a:solidFill>
          <a:ln w="12700">
            <a:miter lim="400000"/>
          </a:ln>
          <a:effectLst>
            <a:outerShdw dir="5400000" rotWithShape="0">
              <a:srgbClr val="000000">
                <a:alpha val="50000"/>
              </a:srgbClr>
            </a:outerShdw>
          </a:effectLst>
        </p:spPr>
        <p:txBody>
          <a:bodyPr lIns="25400" tIns="25400" rIns="25400" bIns="25400" anchor="ctr"/>
          <a:lstStyle/>
          <a:p>
            <a:pPr algn="ctr" defTabSz="550862"/>
            <a:r>
              <a:rPr lang="es-CL" sz="2000" b="1" dirty="0">
                <a:solidFill>
                  <a:srgbClr val="FFFFFF"/>
                </a:solidFill>
                <a:latin typeface="Aptos" panose="020B0004020202020204" pitchFamily="34" charset="0"/>
              </a:rPr>
              <a:t>REACTIVOS</a:t>
            </a:r>
            <a:endParaRPr sz="2000" b="1" dirty="0">
              <a:solidFill>
                <a:srgbClr val="FFFFFF"/>
              </a:solidFill>
              <a:latin typeface="Aptos" panose="020B0004020202020204" pitchFamily="34" charset="0"/>
            </a:endParaRPr>
          </a:p>
        </p:txBody>
      </p:sp>
      <p:sp>
        <p:nvSpPr>
          <p:cNvPr id="23" name="Shape 145">
            <a:extLst>
              <a:ext uri="{FF2B5EF4-FFF2-40B4-BE49-F238E27FC236}">
                <a16:creationId xmlns:a16="http://schemas.microsoft.com/office/drawing/2014/main" id="{1612B112-7044-42EE-634F-347CDD5082AF}"/>
              </a:ext>
            </a:extLst>
          </p:cNvPr>
          <p:cNvSpPr/>
          <p:nvPr/>
        </p:nvSpPr>
        <p:spPr>
          <a:xfrm>
            <a:off x="461530" y="3358475"/>
            <a:ext cx="1853132" cy="650241"/>
          </a:xfrm>
          <a:prstGeom prst="roundRect">
            <a:avLst>
              <a:gd name="adj" fmla="val 10152"/>
            </a:avLst>
          </a:prstGeom>
          <a:solidFill>
            <a:srgbClr val="FF0000">
              <a:alpha val="80000"/>
            </a:srgbClr>
          </a:solidFill>
          <a:ln w="12700">
            <a:miter lim="400000"/>
          </a:ln>
          <a:effectLst>
            <a:outerShdw dir="5400000" rotWithShape="0">
              <a:srgbClr val="000000">
                <a:alpha val="50000"/>
              </a:srgbClr>
            </a:outerShdw>
          </a:effectLst>
        </p:spPr>
        <p:txBody>
          <a:bodyPr lIns="25400" tIns="25400" rIns="25400" bIns="25400" anchor="ctr"/>
          <a:lstStyle/>
          <a:p>
            <a:pPr algn="ctr" defTabSz="550862"/>
            <a:r>
              <a:rPr lang="es-CL" sz="2000" b="1" dirty="0">
                <a:solidFill>
                  <a:srgbClr val="FFFFFF"/>
                </a:solidFill>
                <a:latin typeface="Aptos" panose="020B0004020202020204" pitchFamily="34" charset="0"/>
              </a:rPr>
              <a:t>INFLAMABLES</a:t>
            </a:r>
            <a:endParaRPr sz="2000" b="1" dirty="0">
              <a:solidFill>
                <a:srgbClr val="FFFFFF"/>
              </a:solidFill>
              <a:latin typeface="Aptos" panose="020B0004020202020204" pitchFamily="34" charset="0"/>
            </a:endParaRPr>
          </a:p>
        </p:txBody>
      </p:sp>
      <p:pic>
        <p:nvPicPr>
          <p:cNvPr id="24" name="Imagen 23">
            <a:extLst>
              <a:ext uri="{FF2B5EF4-FFF2-40B4-BE49-F238E27FC236}">
                <a16:creationId xmlns:a16="http://schemas.microsoft.com/office/drawing/2014/main" id="{A33F0078-9003-F136-2C8F-0E04676175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706906">
            <a:off x="822430" y="4667226"/>
            <a:ext cx="972404" cy="1038639"/>
          </a:xfrm>
          <a:prstGeom prst="rect">
            <a:avLst/>
          </a:prstGeom>
        </p:spPr>
      </p:pic>
      <p:pic>
        <p:nvPicPr>
          <p:cNvPr id="25" name="Imagen 24">
            <a:extLst>
              <a:ext uri="{FF2B5EF4-FFF2-40B4-BE49-F238E27FC236}">
                <a16:creationId xmlns:a16="http://schemas.microsoft.com/office/drawing/2014/main" id="{7D25FD90-7D1C-F58C-97F4-7F0A2771E8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57427" y="4525952"/>
            <a:ext cx="1276058" cy="1188367"/>
          </a:xfrm>
          <a:prstGeom prst="rect">
            <a:avLst/>
          </a:prstGeom>
        </p:spPr>
      </p:pic>
      <p:pic>
        <p:nvPicPr>
          <p:cNvPr id="26" name="Imagen 25">
            <a:extLst>
              <a:ext uri="{FF2B5EF4-FFF2-40B4-BE49-F238E27FC236}">
                <a16:creationId xmlns:a16="http://schemas.microsoft.com/office/drawing/2014/main" id="{4C6133C8-7474-F0DA-DB84-214635F21A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11370" y="4485298"/>
            <a:ext cx="1363365" cy="1269674"/>
          </a:xfrm>
          <a:prstGeom prst="rect">
            <a:avLst/>
          </a:prstGeom>
        </p:spPr>
      </p:pic>
      <p:pic>
        <p:nvPicPr>
          <p:cNvPr id="27" name="Imagen 26">
            <a:extLst>
              <a:ext uri="{FF2B5EF4-FFF2-40B4-BE49-F238E27FC236}">
                <a16:creationId xmlns:a16="http://schemas.microsoft.com/office/drawing/2014/main" id="{628D16E9-ED35-0CEF-7770-9E91C79C7E9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805292" y="4583962"/>
            <a:ext cx="1151476" cy="1072346"/>
          </a:xfrm>
          <a:prstGeom prst="rect">
            <a:avLst/>
          </a:prstGeom>
        </p:spPr>
      </p:pic>
      <p:cxnSp>
        <p:nvCxnSpPr>
          <p:cNvPr id="3" name="Conector recto de flecha 2">
            <a:extLst>
              <a:ext uri="{FF2B5EF4-FFF2-40B4-BE49-F238E27FC236}">
                <a16:creationId xmlns:a16="http://schemas.microsoft.com/office/drawing/2014/main" id="{F4AF8D9B-961E-3227-0DCE-A6489228B66A}"/>
              </a:ext>
            </a:extLst>
          </p:cNvPr>
          <p:cNvCxnSpPr>
            <a:stCxn id="19" idx="2"/>
          </p:cNvCxnSpPr>
          <p:nvPr/>
        </p:nvCxnSpPr>
        <p:spPr>
          <a:xfrm flipH="1">
            <a:off x="1371600" y="2761753"/>
            <a:ext cx="4618557" cy="5877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ector recto de flecha 3">
            <a:extLst>
              <a:ext uri="{FF2B5EF4-FFF2-40B4-BE49-F238E27FC236}">
                <a16:creationId xmlns:a16="http://schemas.microsoft.com/office/drawing/2014/main" id="{E91193E3-C0D6-DD1D-51EB-E4E06977DC66}"/>
              </a:ext>
            </a:extLst>
          </p:cNvPr>
          <p:cNvCxnSpPr>
            <a:cxnSpLocks/>
            <a:stCxn id="19" idx="2"/>
          </p:cNvCxnSpPr>
          <p:nvPr/>
        </p:nvCxnSpPr>
        <p:spPr>
          <a:xfrm>
            <a:off x="5990157" y="2761753"/>
            <a:ext cx="4502352" cy="5877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FFF0C03D-F791-309E-57B3-042F0869BD10}"/>
              </a:ext>
            </a:extLst>
          </p:cNvPr>
          <p:cNvCxnSpPr>
            <a:cxnSpLocks/>
            <a:stCxn id="19" idx="2"/>
            <a:endCxn id="21" idx="0"/>
          </p:cNvCxnSpPr>
          <p:nvPr/>
        </p:nvCxnSpPr>
        <p:spPr>
          <a:xfrm>
            <a:off x="5990157" y="2761753"/>
            <a:ext cx="1269895" cy="5967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84A2357B-FA60-C245-D8AD-51AB310E7013}"/>
              </a:ext>
            </a:extLst>
          </p:cNvPr>
          <p:cNvCxnSpPr>
            <a:cxnSpLocks/>
            <a:stCxn id="19" idx="2"/>
            <a:endCxn id="22" idx="0"/>
          </p:cNvCxnSpPr>
          <p:nvPr/>
        </p:nvCxnSpPr>
        <p:spPr>
          <a:xfrm flipH="1">
            <a:off x="4404756" y="2761753"/>
            <a:ext cx="1585401" cy="5877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46340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7DC242D-45E0-28A9-8F7E-6E53AB7A8112}"/>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2E6B782-9BCC-CA81-F85A-C34EF5D8879D}"/>
              </a:ext>
            </a:extLst>
          </p:cNvPr>
          <p:cNvSpPr txBox="1">
            <a:spLocks/>
          </p:cNvSpPr>
          <p:nvPr/>
        </p:nvSpPr>
        <p:spPr>
          <a:xfrm>
            <a:off x="30579" y="2483650"/>
            <a:ext cx="1931973" cy="941080"/>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ormAutofit fontScale="92500" lnSpcReduction="10000"/>
          </a:bodyPr>
          <a:lstStyle>
            <a:lvl1pPr marL="0" marR="0" indent="0" algn="ctr" defTabSz="550332"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550332"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550332"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550332"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550332"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550332"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550332"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550332"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550332"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sym typeface="Helvetica Light"/>
              </a:defRPr>
            </a:lvl9pPr>
          </a:lstStyle>
          <a:p>
            <a:pPr hangingPunct="1"/>
            <a:r>
              <a:rPr lang="es-CL" sz="1300" dirty="0">
                <a:solidFill>
                  <a:schemeClr val="bg1"/>
                </a:solidFill>
                <a:latin typeface="Aptos" panose="020B0004020202020204" pitchFamily="34" charset="0"/>
              </a:rPr>
              <a:t>Tiene la capacidad de producir lesiones graves a los tejidos vivos y/o desgastar los sólidos. </a:t>
            </a:r>
          </a:p>
          <a:p>
            <a:pPr hangingPunct="1"/>
            <a:r>
              <a:rPr lang="es-CL" sz="1300" dirty="0">
                <a:solidFill>
                  <a:schemeClr val="bg1"/>
                </a:solidFill>
                <a:latin typeface="Aptos" panose="020B0004020202020204" pitchFamily="34" charset="0"/>
              </a:rPr>
              <a:t>Por Ejemplo ; FORMALINA</a:t>
            </a:r>
          </a:p>
          <a:p>
            <a:pPr hangingPunct="1"/>
            <a:endParaRPr lang="es-CL" sz="1100" dirty="0">
              <a:solidFill>
                <a:schemeClr val="bg1"/>
              </a:solidFill>
              <a:latin typeface="Aptos" panose="020B0004020202020204" pitchFamily="34" charset="0"/>
            </a:endParaRPr>
          </a:p>
          <a:p>
            <a:pPr hangingPunct="1"/>
            <a:endParaRPr lang="es-CL" sz="1000" dirty="0">
              <a:solidFill>
                <a:schemeClr val="bg1"/>
              </a:solidFill>
              <a:latin typeface="Aptos" panose="020B0004020202020204" pitchFamily="34" charset="0"/>
            </a:endParaRPr>
          </a:p>
          <a:p>
            <a:pPr hangingPunct="1"/>
            <a:endParaRPr lang="es-CL" sz="1000" dirty="0">
              <a:solidFill>
                <a:schemeClr val="bg1"/>
              </a:solidFill>
              <a:latin typeface="Aptos" panose="020B0004020202020204" pitchFamily="34" charset="0"/>
            </a:endParaRPr>
          </a:p>
        </p:txBody>
      </p:sp>
      <p:sp>
        <p:nvSpPr>
          <p:cNvPr id="4" name="Shape 145">
            <a:extLst>
              <a:ext uri="{FF2B5EF4-FFF2-40B4-BE49-F238E27FC236}">
                <a16:creationId xmlns:a16="http://schemas.microsoft.com/office/drawing/2014/main" id="{99B17EF6-EEE2-E1EC-880A-925E2A10B375}"/>
              </a:ext>
            </a:extLst>
          </p:cNvPr>
          <p:cNvSpPr/>
          <p:nvPr/>
        </p:nvSpPr>
        <p:spPr>
          <a:xfrm>
            <a:off x="109420" y="1619321"/>
            <a:ext cx="1853132" cy="650241"/>
          </a:xfrm>
          <a:prstGeom prst="roundRect">
            <a:avLst>
              <a:gd name="adj" fmla="val 10152"/>
            </a:avLst>
          </a:prstGeom>
          <a:solidFill>
            <a:srgbClr val="FF0000">
              <a:alpha val="80000"/>
            </a:srgbClr>
          </a:solidFill>
          <a:ln w="12700">
            <a:miter lim="400000"/>
          </a:ln>
          <a:effectLst>
            <a:outerShdw dir="5400000" rotWithShape="0">
              <a:srgbClr val="000000">
                <a:alpha val="50000"/>
              </a:srgbClr>
            </a:outerShdw>
          </a:effectLst>
        </p:spPr>
        <p:txBody>
          <a:bodyPr lIns="25400" tIns="25400" rIns="25400" bIns="25400" anchor="ctr"/>
          <a:lstStyle/>
          <a:p>
            <a:pPr algn="ctr" defTabSz="550862"/>
            <a:r>
              <a:rPr lang="es-CL" sz="2000" b="1" dirty="0">
                <a:solidFill>
                  <a:srgbClr val="FFFFFF"/>
                </a:solidFill>
                <a:latin typeface="Aptos" panose="020B0004020202020204" pitchFamily="34" charset="0"/>
              </a:rPr>
              <a:t>CORROSIVOS</a:t>
            </a:r>
            <a:endParaRPr sz="2000" b="1" dirty="0">
              <a:solidFill>
                <a:srgbClr val="FFFFFF"/>
              </a:solidFill>
              <a:latin typeface="Aptos" panose="020B0004020202020204" pitchFamily="34" charset="0"/>
            </a:endParaRPr>
          </a:p>
        </p:txBody>
      </p:sp>
      <p:pic>
        <p:nvPicPr>
          <p:cNvPr id="5" name="Imagen 4">
            <a:extLst>
              <a:ext uri="{FF2B5EF4-FFF2-40B4-BE49-F238E27FC236}">
                <a16:creationId xmlns:a16="http://schemas.microsoft.com/office/drawing/2014/main" id="{7C7E62F9-4605-5415-16F7-3B12F43AF9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4983" y="3747247"/>
            <a:ext cx="1049139" cy="1049139"/>
          </a:xfrm>
          <a:prstGeom prst="rect">
            <a:avLst/>
          </a:prstGeom>
        </p:spPr>
      </p:pic>
      <p:sp>
        <p:nvSpPr>
          <p:cNvPr id="6" name="Shape 145">
            <a:extLst>
              <a:ext uri="{FF2B5EF4-FFF2-40B4-BE49-F238E27FC236}">
                <a16:creationId xmlns:a16="http://schemas.microsoft.com/office/drawing/2014/main" id="{722D29F6-4703-0417-83A5-569203B2509F}"/>
              </a:ext>
            </a:extLst>
          </p:cNvPr>
          <p:cNvSpPr/>
          <p:nvPr/>
        </p:nvSpPr>
        <p:spPr>
          <a:xfrm>
            <a:off x="2537961" y="1619320"/>
            <a:ext cx="1853132" cy="650241"/>
          </a:xfrm>
          <a:prstGeom prst="roundRect">
            <a:avLst>
              <a:gd name="adj" fmla="val 10152"/>
            </a:avLst>
          </a:prstGeom>
          <a:solidFill>
            <a:srgbClr val="FF0000">
              <a:alpha val="80000"/>
            </a:srgbClr>
          </a:solidFill>
          <a:ln w="12700">
            <a:miter lim="400000"/>
          </a:ln>
          <a:effectLst>
            <a:outerShdw dir="5400000" rotWithShape="0">
              <a:srgbClr val="000000">
                <a:alpha val="50000"/>
              </a:srgbClr>
            </a:outerShdw>
          </a:effectLst>
        </p:spPr>
        <p:txBody>
          <a:bodyPr lIns="25400" tIns="25400" rIns="25400" bIns="25400" anchor="ctr"/>
          <a:lstStyle/>
          <a:p>
            <a:pPr algn="ctr" defTabSz="550862"/>
            <a:r>
              <a:rPr lang="es-CL" sz="2000" b="1" dirty="0">
                <a:solidFill>
                  <a:srgbClr val="FFFFFF"/>
                </a:solidFill>
                <a:latin typeface="Aptos" panose="020B0004020202020204" pitchFamily="34" charset="0"/>
              </a:rPr>
              <a:t>INFLAMABLES</a:t>
            </a:r>
            <a:endParaRPr sz="2000" b="1" dirty="0">
              <a:solidFill>
                <a:srgbClr val="FFFFFF"/>
              </a:solidFill>
              <a:latin typeface="Aptos" panose="020B0004020202020204" pitchFamily="34" charset="0"/>
            </a:endParaRPr>
          </a:p>
        </p:txBody>
      </p:sp>
      <p:sp>
        <p:nvSpPr>
          <p:cNvPr id="7" name="Marcador de contenido 2">
            <a:extLst>
              <a:ext uri="{FF2B5EF4-FFF2-40B4-BE49-F238E27FC236}">
                <a16:creationId xmlns:a16="http://schemas.microsoft.com/office/drawing/2014/main" id="{AB81D295-433E-4B75-2EFE-27BC400B91B4}"/>
              </a:ext>
            </a:extLst>
          </p:cNvPr>
          <p:cNvSpPr txBox="1">
            <a:spLocks/>
          </p:cNvSpPr>
          <p:nvPr/>
        </p:nvSpPr>
        <p:spPr>
          <a:xfrm>
            <a:off x="2254624" y="2483650"/>
            <a:ext cx="2300344" cy="941080"/>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ormAutofit fontScale="25000" lnSpcReduction="20000"/>
          </a:bodyPr>
          <a:lstStyle>
            <a:defPPr>
              <a:defRPr lang="es-CL"/>
            </a:defPPr>
            <a:lvl1pPr marR="0" indent="0" algn="ctr" defTabSz="550332">
              <a:lnSpc>
                <a:spcPct val="100000"/>
              </a:lnSpc>
              <a:spcBef>
                <a:spcPts val="0"/>
              </a:spcBef>
              <a:spcAft>
                <a:spcPts val="0"/>
              </a:spcAft>
              <a:buClrTx/>
              <a:buSzTx/>
              <a:buFontTx/>
              <a:buNone/>
              <a:tabLst/>
              <a:defRPr sz="1100" b="0" i="0" u="none" strike="noStrike" cap="none" spc="0" baseline="0">
                <a:ln>
                  <a:noFill/>
                </a:ln>
                <a:solidFill>
                  <a:schemeClr val="bg1"/>
                </a:solidFill>
                <a:uFillTx/>
                <a:latin typeface="Helvetica Light"/>
                <a:ea typeface="Helvetica Light"/>
                <a:cs typeface="Helvetica Light"/>
              </a:defRPr>
            </a:lvl1pPr>
            <a:lvl2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2pPr>
            <a:lvl3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3pPr>
            <a:lvl4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4pPr>
            <a:lvl5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5pPr>
            <a:lvl6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6pPr>
            <a:lvl7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7pPr>
            <a:lvl8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8pPr>
            <a:lvl9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9pPr>
          </a:lstStyle>
          <a:p>
            <a:r>
              <a:rPr lang="es-CL" sz="4800" dirty="0">
                <a:latin typeface="Aptos" panose="020B0004020202020204" pitchFamily="34" charset="0"/>
              </a:rPr>
              <a:t>Químicos que tengan la capacidad de iniciar la combustión provocada por la elevación de la temperatura.</a:t>
            </a:r>
          </a:p>
          <a:p>
            <a:r>
              <a:rPr lang="es-CL" sz="4800" dirty="0">
                <a:latin typeface="Aptos" panose="020B0004020202020204" pitchFamily="34" charset="0"/>
              </a:rPr>
              <a:t>Por Ejemplo;  ACETONA,METANOL, ALCOHOL, OXIDO DE ETILENO</a:t>
            </a:r>
          </a:p>
          <a:p>
            <a:endParaRPr lang="es-CL" dirty="0"/>
          </a:p>
          <a:p>
            <a:endParaRPr lang="es-CL" dirty="0"/>
          </a:p>
          <a:p>
            <a:endParaRPr lang="es-CL" dirty="0"/>
          </a:p>
        </p:txBody>
      </p:sp>
      <p:pic>
        <p:nvPicPr>
          <p:cNvPr id="8" name="Imagen 7">
            <a:extLst>
              <a:ext uri="{FF2B5EF4-FFF2-40B4-BE49-F238E27FC236}">
                <a16:creationId xmlns:a16="http://schemas.microsoft.com/office/drawing/2014/main" id="{F31FBAA1-8BB4-CFC0-FE62-22C1ABABAAF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706906">
            <a:off x="2879148" y="3859926"/>
            <a:ext cx="972404" cy="1038639"/>
          </a:xfrm>
          <a:prstGeom prst="rect">
            <a:avLst/>
          </a:prstGeom>
        </p:spPr>
      </p:pic>
      <p:sp>
        <p:nvSpPr>
          <p:cNvPr id="9" name="Shape 145">
            <a:extLst>
              <a:ext uri="{FF2B5EF4-FFF2-40B4-BE49-F238E27FC236}">
                <a16:creationId xmlns:a16="http://schemas.microsoft.com/office/drawing/2014/main" id="{26E3ED13-654D-CF61-7D49-0B8BD6D69F02}"/>
              </a:ext>
            </a:extLst>
          </p:cNvPr>
          <p:cNvSpPr/>
          <p:nvPr/>
        </p:nvSpPr>
        <p:spPr>
          <a:xfrm>
            <a:off x="5082873" y="1619320"/>
            <a:ext cx="1853132" cy="650241"/>
          </a:xfrm>
          <a:prstGeom prst="roundRect">
            <a:avLst>
              <a:gd name="adj" fmla="val 10152"/>
            </a:avLst>
          </a:prstGeom>
          <a:solidFill>
            <a:srgbClr val="FF0000">
              <a:alpha val="80000"/>
            </a:srgbClr>
          </a:solidFill>
          <a:ln w="12700">
            <a:miter lim="400000"/>
          </a:ln>
          <a:effectLst>
            <a:outerShdw dir="5400000" rotWithShape="0">
              <a:srgbClr val="000000">
                <a:alpha val="50000"/>
              </a:srgbClr>
            </a:outerShdw>
          </a:effectLst>
        </p:spPr>
        <p:txBody>
          <a:bodyPr lIns="25400" tIns="25400" rIns="25400" bIns="25400" anchor="ctr"/>
          <a:lstStyle/>
          <a:p>
            <a:pPr algn="ctr" defTabSz="550862"/>
            <a:r>
              <a:rPr lang="es-CL" sz="2000" b="1" dirty="0">
                <a:solidFill>
                  <a:srgbClr val="FFFFFF"/>
                </a:solidFill>
                <a:latin typeface="Aptos" panose="020B0004020202020204" pitchFamily="34" charset="0"/>
              </a:rPr>
              <a:t>REACTIVOS</a:t>
            </a:r>
            <a:endParaRPr sz="2000" b="1" dirty="0">
              <a:solidFill>
                <a:srgbClr val="FFFFFF"/>
              </a:solidFill>
              <a:latin typeface="Aptos" panose="020B0004020202020204" pitchFamily="34" charset="0"/>
            </a:endParaRPr>
          </a:p>
        </p:txBody>
      </p:sp>
      <p:sp>
        <p:nvSpPr>
          <p:cNvPr id="10" name="Marcador de contenido 2">
            <a:extLst>
              <a:ext uri="{FF2B5EF4-FFF2-40B4-BE49-F238E27FC236}">
                <a16:creationId xmlns:a16="http://schemas.microsoft.com/office/drawing/2014/main" id="{F8B8A8CD-BCE7-1188-DE7A-171C8F98A282}"/>
              </a:ext>
            </a:extLst>
          </p:cNvPr>
          <p:cNvSpPr txBox="1">
            <a:spLocks/>
          </p:cNvSpPr>
          <p:nvPr/>
        </p:nvSpPr>
        <p:spPr>
          <a:xfrm>
            <a:off x="4852398" y="2456037"/>
            <a:ext cx="2300344" cy="1259328"/>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ormAutofit fontScale="92500" lnSpcReduction="20000"/>
          </a:bodyPr>
          <a:lstStyle>
            <a:defPPr>
              <a:defRPr lang="es-CL"/>
            </a:defPPr>
            <a:lvl1pPr marR="0" indent="0" algn="ctr" defTabSz="550332">
              <a:lnSpc>
                <a:spcPct val="100000"/>
              </a:lnSpc>
              <a:spcBef>
                <a:spcPts val="0"/>
              </a:spcBef>
              <a:spcAft>
                <a:spcPts val="0"/>
              </a:spcAft>
              <a:buClrTx/>
              <a:buSzTx/>
              <a:buFontTx/>
              <a:buNone/>
              <a:tabLst/>
              <a:defRPr sz="1100" b="0" i="0" u="none" strike="noStrike" cap="none" spc="0" baseline="0">
                <a:ln>
                  <a:noFill/>
                </a:ln>
                <a:solidFill>
                  <a:schemeClr val="bg1"/>
                </a:solidFill>
                <a:uFillTx/>
                <a:latin typeface="Helvetica Light"/>
                <a:ea typeface="Helvetica Light"/>
                <a:cs typeface="Helvetica Light"/>
              </a:defRPr>
            </a:lvl1pPr>
            <a:lvl2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2pPr>
            <a:lvl3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3pPr>
            <a:lvl4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4pPr>
            <a:lvl5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5pPr>
            <a:lvl6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6pPr>
            <a:lvl7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7pPr>
            <a:lvl8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8pPr>
            <a:lvl9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9pPr>
          </a:lstStyle>
          <a:p>
            <a:r>
              <a:rPr lang="es-CL" sz="1300" dirty="0">
                <a:latin typeface="Aptos" panose="020B0004020202020204" pitchFamily="34" charset="0"/>
              </a:rPr>
              <a:t>Son residuos capaces de reaccionar químicamente liberando en forma violenta y/o compuestos nocivos, ya sea por descomposición o combinación con otras sustancias.</a:t>
            </a:r>
          </a:p>
          <a:p>
            <a:r>
              <a:rPr lang="es-CL" sz="1300" dirty="0">
                <a:latin typeface="Aptos" panose="020B0004020202020204" pitchFamily="34" charset="0"/>
              </a:rPr>
              <a:t>Por Ejemplo; Cassete de Laboratorio</a:t>
            </a:r>
          </a:p>
          <a:p>
            <a:endParaRPr lang="es-CL" dirty="0"/>
          </a:p>
          <a:p>
            <a:endParaRPr lang="es-CL" dirty="0"/>
          </a:p>
          <a:p>
            <a:endParaRPr lang="es-CL" dirty="0"/>
          </a:p>
        </p:txBody>
      </p:sp>
      <p:pic>
        <p:nvPicPr>
          <p:cNvPr id="11" name="Imagen 10">
            <a:extLst>
              <a:ext uri="{FF2B5EF4-FFF2-40B4-BE49-F238E27FC236}">
                <a16:creationId xmlns:a16="http://schemas.microsoft.com/office/drawing/2014/main" id="{6A355B83-0DD7-BE1E-C278-E5640C1BDA2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64541" y="3785061"/>
            <a:ext cx="1276058" cy="1188367"/>
          </a:xfrm>
          <a:prstGeom prst="rect">
            <a:avLst/>
          </a:prstGeom>
        </p:spPr>
      </p:pic>
      <p:sp>
        <p:nvSpPr>
          <p:cNvPr id="12" name="Shape 145">
            <a:extLst>
              <a:ext uri="{FF2B5EF4-FFF2-40B4-BE49-F238E27FC236}">
                <a16:creationId xmlns:a16="http://schemas.microsoft.com/office/drawing/2014/main" id="{6628288C-4C5F-6086-B7C3-A2DB50BE6F36}"/>
              </a:ext>
            </a:extLst>
          </p:cNvPr>
          <p:cNvSpPr/>
          <p:nvPr/>
        </p:nvSpPr>
        <p:spPr>
          <a:xfrm>
            <a:off x="9075161" y="1619321"/>
            <a:ext cx="1853132" cy="650241"/>
          </a:xfrm>
          <a:prstGeom prst="roundRect">
            <a:avLst>
              <a:gd name="adj" fmla="val 10152"/>
            </a:avLst>
          </a:prstGeom>
          <a:solidFill>
            <a:srgbClr val="FF0000">
              <a:alpha val="80000"/>
            </a:srgbClr>
          </a:solidFill>
          <a:ln w="12700">
            <a:miter lim="400000"/>
          </a:ln>
          <a:effectLst>
            <a:outerShdw dir="5400000" rotWithShape="0">
              <a:srgbClr val="000000">
                <a:alpha val="50000"/>
              </a:srgbClr>
            </a:outerShdw>
          </a:effectLst>
        </p:spPr>
        <p:txBody>
          <a:bodyPr lIns="25400" tIns="25400" rIns="25400" bIns="25400" anchor="ctr"/>
          <a:lstStyle/>
          <a:p>
            <a:pPr algn="ctr" defTabSz="550862">
              <a:defRPr sz="2000">
                <a:solidFill>
                  <a:srgbClr val="FFFFFF"/>
                </a:solidFill>
              </a:defRPr>
            </a:pPr>
            <a:r>
              <a:rPr lang="es-CL" b="1" dirty="0">
                <a:latin typeface="Aptos" panose="020B0004020202020204" pitchFamily="34" charset="0"/>
              </a:rPr>
              <a:t>TÓXICOS</a:t>
            </a:r>
          </a:p>
        </p:txBody>
      </p:sp>
      <p:sp>
        <p:nvSpPr>
          <p:cNvPr id="13" name="Marcador de contenido 2">
            <a:extLst>
              <a:ext uri="{FF2B5EF4-FFF2-40B4-BE49-F238E27FC236}">
                <a16:creationId xmlns:a16="http://schemas.microsoft.com/office/drawing/2014/main" id="{08E079AF-0C1E-0E67-4825-B99EF1E7574A}"/>
              </a:ext>
            </a:extLst>
          </p:cNvPr>
          <p:cNvSpPr txBox="1">
            <a:spLocks/>
          </p:cNvSpPr>
          <p:nvPr/>
        </p:nvSpPr>
        <p:spPr>
          <a:xfrm>
            <a:off x="8851555" y="2425166"/>
            <a:ext cx="2300344" cy="1259328"/>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ormAutofit/>
          </a:bodyPr>
          <a:lstStyle>
            <a:defPPr>
              <a:defRPr lang="es-CL"/>
            </a:defPPr>
            <a:lvl1pPr marR="0" indent="0" algn="ctr" defTabSz="550332">
              <a:lnSpc>
                <a:spcPct val="100000"/>
              </a:lnSpc>
              <a:spcBef>
                <a:spcPts val="0"/>
              </a:spcBef>
              <a:spcAft>
                <a:spcPts val="0"/>
              </a:spcAft>
              <a:buClrTx/>
              <a:buSzTx/>
              <a:buFontTx/>
              <a:buNone/>
              <a:tabLst/>
              <a:defRPr sz="1100" b="0" i="0" u="none" strike="noStrike" cap="none" spc="0" baseline="0">
                <a:ln>
                  <a:noFill/>
                </a:ln>
                <a:solidFill>
                  <a:schemeClr val="bg1"/>
                </a:solidFill>
                <a:uFillTx/>
                <a:latin typeface="Helvetica Light"/>
                <a:ea typeface="Helvetica Light"/>
                <a:cs typeface="Helvetica Light"/>
              </a:defRPr>
            </a:lvl1pPr>
            <a:lvl2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2pPr>
            <a:lvl3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3pPr>
            <a:lvl4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4pPr>
            <a:lvl5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5pPr>
            <a:lvl6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6pPr>
            <a:lvl7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7pPr>
            <a:lvl8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8pPr>
            <a:lvl9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9pPr>
          </a:lstStyle>
          <a:p>
            <a:endParaRPr lang="es-CL" dirty="0"/>
          </a:p>
          <a:p>
            <a:endParaRPr lang="es-CL" dirty="0"/>
          </a:p>
          <a:p>
            <a:endParaRPr lang="es-CL" dirty="0"/>
          </a:p>
        </p:txBody>
      </p:sp>
      <p:sp>
        <p:nvSpPr>
          <p:cNvPr id="14" name="Shape 145">
            <a:extLst>
              <a:ext uri="{FF2B5EF4-FFF2-40B4-BE49-F238E27FC236}">
                <a16:creationId xmlns:a16="http://schemas.microsoft.com/office/drawing/2014/main" id="{C8120CD0-1B67-9E55-4D26-EDC939BB39A8}"/>
              </a:ext>
            </a:extLst>
          </p:cNvPr>
          <p:cNvSpPr/>
          <p:nvPr/>
        </p:nvSpPr>
        <p:spPr>
          <a:xfrm>
            <a:off x="7444814" y="2579836"/>
            <a:ext cx="1698813" cy="715837"/>
          </a:xfrm>
          <a:prstGeom prst="roundRect">
            <a:avLst>
              <a:gd name="adj" fmla="val 10152"/>
            </a:avLst>
          </a:prstGeom>
          <a:solidFill>
            <a:srgbClr val="FF0000">
              <a:alpha val="80000"/>
            </a:srgbClr>
          </a:solidFill>
          <a:ln w="12700">
            <a:miter lim="400000"/>
          </a:ln>
          <a:effectLst>
            <a:outerShdw dir="5400000" rotWithShape="0">
              <a:srgbClr val="000000">
                <a:alpha val="50000"/>
              </a:srgbClr>
            </a:outerShdw>
          </a:effectLst>
        </p:spPr>
        <p:txBody>
          <a:bodyPr lIns="25400" tIns="25400" rIns="25400" bIns="25400" anchor="ctr"/>
          <a:lstStyle/>
          <a:p>
            <a:pPr algn="ctr" defTabSz="550862"/>
            <a:r>
              <a:rPr lang="es-CL" sz="2000" b="1" dirty="0">
                <a:solidFill>
                  <a:srgbClr val="FFFFFF"/>
                </a:solidFill>
                <a:latin typeface="Aptos" panose="020B0004020202020204" pitchFamily="34" charset="0"/>
              </a:rPr>
              <a:t>AGUDO</a:t>
            </a:r>
            <a:endParaRPr sz="2000" b="1" dirty="0">
              <a:solidFill>
                <a:srgbClr val="FFFFFF"/>
              </a:solidFill>
              <a:latin typeface="Aptos" panose="020B0004020202020204" pitchFamily="34" charset="0"/>
            </a:endParaRPr>
          </a:p>
        </p:txBody>
      </p:sp>
      <p:sp>
        <p:nvSpPr>
          <p:cNvPr id="15" name="Shape 145">
            <a:extLst>
              <a:ext uri="{FF2B5EF4-FFF2-40B4-BE49-F238E27FC236}">
                <a16:creationId xmlns:a16="http://schemas.microsoft.com/office/drawing/2014/main" id="{83A03B10-BC17-9A4D-7036-E025EF65ECBE}"/>
              </a:ext>
            </a:extLst>
          </p:cNvPr>
          <p:cNvSpPr/>
          <p:nvPr/>
        </p:nvSpPr>
        <p:spPr>
          <a:xfrm>
            <a:off x="7444814" y="3785061"/>
            <a:ext cx="1698813" cy="715837"/>
          </a:xfrm>
          <a:prstGeom prst="roundRect">
            <a:avLst>
              <a:gd name="adj" fmla="val 10152"/>
            </a:avLst>
          </a:prstGeom>
          <a:solidFill>
            <a:srgbClr val="FF0000">
              <a:alpha val="80000"/>
            </a:srgbClr>
          </a:solidFill>
          <a:ln w="12700">
            <a:miter lim="400000"/>
          </a:ln>
          <a:effectLst>
            <a:outerShdw dir="5400000" rotWithShape="0">
              <a:srgbClr val="000000">
                <a:alpha val="50000"/>
              </a:srgbClr>
            </a:outerShdw>
          </a:effectLst>
        </p:spPr>
        <p:txBody>
          <a:bodyPr lIns="25400" tIns="25400" rIns="25400" bIns="25400" anchor="ctr"/>
          <a:lstStyle/>
          <a:p>
            <a:pPr algn="ctr" defTabSz="550862"/>
            <a:r>
              <a:rPr lang="es-CL" sz="2000" b="1" dirty="0">
                <a:solidFill>
                  <a:srgbClr val="FFFFFF"/>
                </a:solidFill>
                <a:latin typeface="Aptos" panose="020B0004020202020204" pitchFamily="34" charset="0"/>
              </a:rPr>
              <a:t>CRÓNICO</a:t>
            </a:r>
          </a:p>
        </p:txBody>
      </p:sp>
      <p:sp>
        <p:nvSpPr>
          <p:cNvPr id="16" name="Shape 145">
            <a:extLst>
              <a:ext uri="{FF2B5EF4-FFF2-40B4-BE49-F238E27FC236}">
                <a16:creationId xmlns:a16="http://schemas.microsoft.com/office/drawing/2014/main" id="{7BDFFE19-C064-C64D-AA26-87F1E4A61774}"/>
              </a:ext>
            </a:extLst>
          </p:cNvPr>
          <p:cNvSpPr/>
          <p:nvPr/>
        </p:nvSpPr>
        <p:spPr>
          <a:xfrm>
            <a:off x="7514018" y="4990286"/>
            <a:ext cx="1698813" cy="715837"/>
          </a:xfrm>
          <a:prstGeom prst="roundRect">
            <a:avLst>
              <a:gd name="adj" fmla="val 10152"/>
            </a:avLst>
          </a:prstGeom>
          <a:solidFill>
            <a:srgbClr val="FF0000">
              <a:alpha val="80000"/>
            </a:srgbClr>
          </a:solidFill>
          <a:ln w="12700">
            <a:miter lim="400000"/>
          </a:ln>
          <a:effectLst>
            <a:outerShdw dir="5400000" rotWithShape="0">
              <a:srgbClr val="000000">
                <a:alpha val="50000"/>
              </a:srgbClr>
            </a:outerShdw>
          </a:effectLst>
        </p:spPr>
        <p:txBody>
          <a:bodyPr lIns="25400" tIns="25400" rIns="25400" bIns="25400" anchor="ctr"/>
          <a:lstStyle/>
          <a:p>
            <a:pPr algn="ctr" defTabSz="550862"/>
            <a:r>
              <a:rPr lang="es-CL" sz="2000" b="1" dirty="0">
                <a:solidFill>
                  <a:srgbClr val="FFFFFF"/>
                </a:solidFill>
                <a:latin typeface="Aptos" panose="020B0004020202020204" pitchFamily="34" charset="0"/>
              </a:rPr>
              <a:t>EXTRÍNSECO</a:t>
            </a:r>
          </a:p>
        </p:txBody>
      </p:sp>
      <p:sp>
        <p:nvSpPr>
          <p:cNvPr id="17" name="CuadroTexto 16">
            <a:extLst>
              <a:ext uri="{FF2B5EF4-FFF2-40B4-BE49-F238E27FC236}">
                <a16:creationId xmlns:a16="http://schemas.microsoft.com/office/drawing/2014/main" id="{50E283DE-50E7-2037-CADF-C8AE2ABE0D8B}"/>
              </a:ext>
            </a:extLst>
          </p:cNvPr>
          <p:cNvSpPr txBox="1"/>
          <p:nvPr/>
        </p:nvSpPr>
        <p:spPr>
          <a:xfrm>
            <a:off x="9143627" y="2670428"/>
            <a:ext cx="2946400" cy="737524"/>
          </a:xfrm>
          <a:prstGeom prst="rect">
            <a:avLst/>
          </a:prstGeom>
          <a:ln w="12700">
            <a:miter lim="400000"/>
          </a:ln>
        </p:spPr>
        <p:txBody>
          <a:bodyPr lIns="25400" tIns="25400" rIns="25400" bIns="25400">
            <a:normAutofit/>
          </a:bodyPr>
          <a:lstStyle>
            <a:defPPr>
              <a:defRPr lang="es-CL"/>
            </a:defPPr>
            <a:lvl1pPr marR="0" indent="0" algn="ctr" defTabSz="550332">
              <a:lnSpc>
                <a:spcPct val="100000"/>
              </a:lnSpc>
              <a:spcBef>
                <a:spcPts val="0"/>
              </a:spcBef>
              <a:spcAft>
                <a:spcPts val="0"/>
              </a:spcAft>
              <a:buClrTx/>
              <a:buSzTx/>
              <a:buFontTx/>
              <a:buNone/>
              <a:tabLst/>
              <a:defRPr sz="1300" b="0" i="0" u="none" strike="noStrike" cap="none" spc="0" baseline="0">
                <a:ln>
                  <a:noFill/>
                </a:ln>
                <a:solidFill>
                  <a:schemeClr val="bg1"/>
                </a:solidFill>
                <a:uFillTx/>
                <a:latin typeface="Aptos" panose="020B0004020202020204" pitchFamily="34" charset="0"/>
                <a:ea typeface="Helvetica Light"/>
                <a:cs typeface="Helvetica Light"/>
              </a:defRPr>
            </a:lvl1pPr>
            <a:lvl2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2pPr>
            <a:lvl3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3pPr>
            <a:lvl4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4pPr>
            <a:lvl5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5pPr>
            <a:lvl6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6pPr>
            <a:lvl7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7pPr>
            <a:lvl8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8pPr>
            <a:lvl9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9pPr>
          </a:lstStyle>
          <a:p>
            <a:r>
              <a:rPr lang="es-CL" sz="1100" dirty="0"/>
              <a:t>Capacidad de causar daño a seres humanos como resultado de una exposición breve y única</a:t>
            </a:r>
          </a:p>
          <a:p>
            <a:r>
              <a:rPr lang="es-CL" sz="1100" dirty="0">
                <a:sym typeface="Helvetica Light"/>
              </a:rPr>
              <a:t>Por Ejemplo: medicamentos citotóxicos</a:t>
            </a:r>
          </a:p>
        </p:txBody>
      </p:sp>
      <p:sp>
        <p:nvSpPr>
          <p:cNvPr id="18" name="CuadroTexto 17">
            <a:extLst>
              <a:ext uri="{FF2B5EF4-FFF2-40B4-BE49-F238E27FC236}">
                <a16:creationId xmlns:a16="http://schemas.microsoft.com/office/drawing/2014/main" id="{D35A1D01-B213-F6B9-AE34-1B8A6B3061F8}"/>
              </a:ext>
            </a:extLst>
          </p:cNvPr>
          <p:cNvSpPr txBox="1"/>
          <p:nvPr/>
        </p:nvSpPr>
        <p:spPr>
          <a:xfrm>
            <a:off x="9212830" y="3865250"/>
            <a:ext cx="2946400" cy="715837"/>
          </a:xfrm>
          <a:prstGeom prst="rect">
            <a:avLst/>
          </a:prstGeom>
          <a:ln w="12700">
            <a:miter lim="400000"/>
          </a:ln>
        </p:spPr>
        <p:txBody>
          <a:bodyPr lIns="25400" tIns="25400" rIns="25400" bIns="25400">
            <a:normAutofit/>
          </a:bodyPr>
          <a:lstStyle>
            <a:defPPr>
              <a:defRPr lang="es-CL"/>
            </a:defPPr>
            <a:lvl1pPr marR="0" indent="0" algn="ctr" defTabSz="550332">
              <a:lnSpc>
                <a:spcPct val="100000"/>
              </a:lnSpc>
              <a:spcBef>
                <a:spcPts val="0"/>
              </a:spcBef>
              <a:spcAft>
                <a:spcPts val="0"/>
              </a:spcAft>
              <a:buClrTx/>
              <a:buSzTx/>
              <a:buFontTx/>
              <a:buNone/>
              <a:tabLst/>
              <a:defRPr sz="1300" b="0" i="0" u="none" strike="noStrike" cap="none" spc="0" baseline="0">
                <a:ln>
                  <a:noFill/>
                </a:ln>
                <a:solidFill>
                  <a:schemeClr val="bg1"/>
                </a:solidFill>
                <a:uFillTx/>
                <a:latin typeface="Aptos" panose="020B0004020202020204" pitchFamily="34" charset="0"/>
                <a:ea typeface="Helvetica Light"/>
                <a:cs typeface="Helvetica Light"/>
              </a:defRPr>
            </a:lvl1pPr>
            <a:lvl2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2pPr>
            <a:lvl3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3pPr>
            <a:lvl4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4pPr>
            <a:lvl5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5pPr>
            <a:lvl6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6pPr>
            <a:lvl7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7pPr>
            <a:lvl8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8pPr>
            <a:lvl9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9pPr>
          </a:lstStyle>
          <a:p>
            <a:r>
              <a:rPr lang="es-CL" sz="1100" dirty="0"/>
              <a:t>Tiene la capacidad de generar efectos adversos en seres humanos a largo plazo</a:t>
            </a:r>
          </a:p>
          <a:p>
            <a:r>
              <a:rPr lang="es-CL" sz="1100" dirty="0">
                <a:sym typeface="Helvetica Light"/>
              </a:rPr>
              <a:t>Por Ejemplo; Mercurio</a:t>
            </a:r>
          </a:p>
        </p:txBody>
      </p:sp>
      <p:sp>
        <p:nvSpPr>
          <p:cNvPr id="19" name="CuadroTexto 18">
            <a:extLst>
              <a:ext uri="{FF2B5EF4-FFF2-40B4-BE49-F238E27FC236}">
                <a16:creationId xmlns:a16="http://schemas.microsoft.com/office/drawing/2014/main" id="{309A48AE-97E4-8753-0C8E-5FD96B9827F6}"/>
              </a:ext>
            </a:extLst>
          </p:cNvPr>
          <p:cNvSpPr txBox="1"/>
          <p:nvPr/>
        </p:nvSpPr>
        <p:spPr>
          <a:xfrm>
            <a:off x="9245600" y="5090209"/>
            <a:ext cx="2946400" cy="615914"/>
          </a:xfrm>
          <a:prstGeom prst="rect">
            <a:avLst/>
          </a:prstGeom>
          <a:ln w="12700">
            <a:miter lim="400000"/>
          </a:ln>
        </p:spPr>
        <p:txBody>
          <a:bodyPr lIns="25400" tIns="25400" rIns="25400" bIns="25400">
            <a:normAutofit/>
          </a:bodyPr>
          <a:lstStyle>
            <a:defPPr>
              <a:defRPr lang="es-CL"/>
            </a:defPPr>
            <a:lvl1pPr marR="0" indent="0" algn="ctr" defTabSz="550332">
              <a:lnSpc>
                <a:spcPct val="100000"/>
              </a:lnSpc>
              <a:spcBef>
                <a:spcPts val="0"/>
              </a:spcBef>
              <a:spcAft>
                <a:spcPts val="0"/>
              </a:spcAft>
              <a:buClrTx/>
              <a:buSzTx/>
              <a:buFontTx/>
              <a:buNone/>
              <a:tabLst/>
              <a:defRPr sz="1300" b="0" i="0" u="none" strike="noStrike" cap="none" spc="0" baseline="0">
                <a:ln>
                  <a:noFill/>
                </a:ln>
                <a:solidFill>
                  <a:schemeClr val="bg1"/>
                </a:solidFill>
                <a:uFillTx/>
                <a:latin typeface="Aptos" panose="020B0004020202020204" pitchFamily="34" charset="0"/>
                <a:ea typeface="Helvetica Light"/>
                <a:cs typeface="Helvetica Light"/>
              </a:defRPr>
            </a:lvl1pPr>
            <a:lvl2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2pPr>
            <a:lvl3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3pPr>
            <a:lvl4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4pPr>
            <a:lvl5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5pPr>
            <a:lvl6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6pPr>
            <a:lvl7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7pPr>
            <a:lvl8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8pPr>
            <a:lvl9pPr marL="0" marR="0" indent="0" algn="ctr" defTabSz="550332">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Helvetica Light"/>
                <a:ea typeface="Helvetica Light"/>
                <a:cs typeface="Helvetica Light"/>
              </a:defRPr>
            </a:lvl9pPr>
          </a:lstStyle>
          <a:p>
            <a:r>
              <a:rPr lang="es-CL" sz="1100" dirty="0"/>
              <a:t>Combinación de sustancias tóxicas Agudas y Crónicas</a:t>
            </a:r>
          </a:p>
          <a:p>
            <a:r>
              <a:rPr lang="es-CL" sz="1100" dirty="0">
                <a:sym typeface="Helvetica Light"/>
              </a:rPr>
              <a:t>Por Ejemplo: Fármacos vencidos</a:t>
            </a:r>
          </a:p>
        </p:txBody>
      </p:sp>
      <p:sp>
        <p:nvSpPr>
          <p:cNvPr id="20" name="Shape 128">
            <a:extLst>
              <a:ext uri="{FF2B5EF4-FFF2-40B4-BE49-F238E27FC236}">
                <a16:creationId xmlns:a16="http://schemas.microsoft.com/office/drawing/2014/main" id="{722D7E6A-EF70-EB28-C197-CE7A5F439164}"/>
              </a:ext>
            </a:extLst>
          </p:cNvPr>
          <p:cNvSpPr/>
          <p:nvPr/>
        </p:nvSpPr>
        <p:spPr>
          <a:xfrm>
            <a:off x="3177833" y="183743"/>
            <a:ext cx="5491038" cy="605294"/>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defTabSz="304800">
              <a:defRPr sz="3600" b="1">
                <a:solidFill>
                  <a:srgbClr val="174F86"/>
                </a:solidFill>
                <a:latin typeface="Calibri"/>
                <a:ea typeface="Calibri"/>
                <a:cs typeface="Calibri"/>
                <a:sym typeface="Calibri"/>
              </a:defRPr>
            </a:lvl1pPr>
          </a:lstStyle>
          <a:p>
            <a:r>
              <a:rPr lang="es-CL" dirty="0">
                <a:solidFill>
                  <a:srgbClr val="FF0000"/>
                </a:solidFill>
                <a:latin typeface="Aptos" panose="020B0004020202020204" pitchFamily="34" charset="0"/>
              </a:rPr>
              <a:t>RESIDUOS PELIGROSOS</a:t>
            </a:r>
          </a:p>
        </p:txBody>
      </p:sp>
      <p:cxnSp>
        <p:nvCxnSpPr>
          <p:cNvPr id="22" name="Conector recto de flecha 21">
            <a:extLst>
              <a:ext uri="{FF2B5EF4-FFF2-40B4-BE49-F238E27FC236}">
                <a16:creationId xmlns:a16="http://schemas.microsoft.com/office/drawing/2014/main" id="{70EF5A59-F51C-2BE5-974F-80AE4AD1FABB}"/>
              </a:ext>
            </a:extLst>
          </p:cNvPr>
          <p:cNvCxnSpPr>
            <a:cxnSpLocks/>
            <a:stCxn id="20" idx="2"/>
          </p:cNvCxnSpPr>
          <p:nvPr/>
        </p:nvCxnSpPr>
        <p:spPr>
          <a:xfrm flipH="1">
            <a:off x="996565" y="789037"/>
            <a:ext cx="4926787" cy="760587"/>
          </a:xfrm>
          <a:prstGeom prst="straightConnector1">
            <a:avLst/>
          </a:prstGeom>
          <a:ln w="9525" cap="sq" cmpd="sng">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2E84F770-DFD8-AC26-4AAF-FC78B16A4C19}"/>
              </a:ext>
            </a:extLst>
          </p:cNvPr>
          <p:cNvCxnSpPr>
            <a:cxnSpLocks/>
            <a:stCxn id="20" idx="2"/>
            <a:endCxn id="6" idx="0"/>
          </p:cNvCxnSpPr>
          <p:nvPr/>
        </p:nvCxnSpPr>
        <p:spPr>
          <a:xfrm flipH="1">
            <a:off x="3464527" y="789037"/>
            <a:ext cx="2458825" cy="830283"/>
          </a:xfrm>
          <a:prstGeom prst="straightConnector1">
            <a:avLst/>
          </a:prstGeom>
          <a:ln w="9525" cap="sq" cmpd="sng">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A20A78F8-E7AC-E1EF-5D36-9167D63FCAF6}"/>
              </a:ext>
            </a:extLst>
          </p:cNvPr>
          <p:cNvCxnSpPr>
            <a:cxnSpLocks/>
            <a:stCxn id="20" idx="2"/>
            <a:endCxn id="9" idx="0"/>
          </p:cNvCxnSpPr>
          <p:nvPr/>
        </p:nvCxnSpPr>
        <p:spPr>
          <a:xfrm>
            <a:off x="5923352" y="789037"/>
            <a:ext cx="86087" cy="830283"/>
          </a:xfrm>
          <a:prstGeom prst="straightConnector1">
            <a:avLst/>
          </a:prstGeom>
          <a:ln w="9525" cap="sq" cmpd="sng">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EB3462D0-1AC6-43A0-4CB8-25F3CD201A25}"/>
              </a:ext>
            </a:extLst>
          </p:cNvPr>
          <p:cNvCxnSpPr>
            <a:cxnSpLocks/>
            <a:stCxn id="20" idx="2"/>
          </p:cNvCxnSpPr>
          <p:nvPr/>
        </p:nvCxnSpPr>
        <p:spPr>
          <a:xfrm>
            <a:off x="5923352" y="789037"/>
            <a:ext cx="4181230" cy="757300"/>
          </a:xfrm>
          <a:prstGeom prst="straightConnector1">
            <a:avLst/>
          </a:prstGeom>
          <a:ln w="9525" cap="sq" cmpd="sng">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72FD546D-1C8E-2AAF-ADBE-735AD8365F18}"/>
              </a:ext>
            </a:extLst>
          </p:cNvPr>
          <p:cNvCxnSpPr>
            <a:cxnSpLocks/>
            <a:stCxn id="12" idx="1"/>
          </p:cNvCxnSpPr>
          <p:nvPr/>
        </p:nvCxnSpPr>
        <p:spPr>
          <a:xfrm flipH="1" flipV="1">
            <a:off x="8294221" y="1939636"/>
            <a:ext cx="780940" cy="48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id="{A9A0A65D-4044-CAED-BB33-79C3DC0954CC}"/>
              </a:ext>
            </a:extLst>
          </p:cNvPr>
          <p:cNvCxnSpPr>
            <a:cxnSpLocks/>
            <a:endCxn id="14" idx="0"/>
          </p:cNvCxnSpPr>
          <p:nvPr/>
        </p:nvCxnSpPr>
        <p:spPr>
          <a:xfrm>
            <a:off x="8294221" y="1939636"/>
            <a:ext cx="0" cy="6402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45F4591B-6BB5-1A85-9A47-803C831EEDDB}"/>
              </a:ext>
            </a:extLst>
          </p:cNvPr>
          <p:cNvCxnSpPr>
            <a:cxnSpLocks/>
            <a:stCxn id="14" idx="2"/>
            <a:endCxn id="15" idx="0"/>
          </p:cNvCxnSpPr>
          <p:nvPr/>
        </p:nvCxnSpPr>
        <p:spPr>
          <a:xfrm>
            <a:off x="8294221" y="3295673"/>
            <a:ext cx="0" cy="4893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2254125D-040E-6C8E-2E17-6C6880066E70}"/>
              </a:ext>
            </a:extLst>
          </p:cNvPr>
          <p:cNvCxnSpPr>
            <a:cxnSpLocks/>
          </p:cNvCxnSpPr>
          <p:nvPr/>
        </p:nvCxnSpPr>
        <p:spPr>
          <a:xfrm>
            <a:off x="8308041" y="4484040"/>
            <a:ext cx="0" cy="4893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94851DC9-4E29-F719-F0FD-A30FBF0D89C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026227" y="1577838"/>
            <a:ext cx="791947" cy="737524"/>
          </a:xfrm>
          <a:prstGeom prst="rect">
            <a:avLst/>
          </a:prstGeom>
        </p:spPr>
      </p:pic>
    </p:spTree>
    <p:extLst>
      <p:ext uri="{BB962C8B-B14F-4D97-AF65-F5344CB8AC3E}">
        <p14:creationId xmlns:p14="http://schemas.microsoft.com/office/powerpoint/2010/main" val="388331649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A364DD-2F4E-99A5-1F70-975C05D40580}"/>
            </a:ext>
          </a:extLst>
        </p:cNvPr>
        <p:cNvGrpSpPr/>
        <p:nvPr/>
      </p:nvGrpSpPr>
      <p:grpSpPr>
        <a:xfrm>
          <a:off x="0" y="0"/>
          <a:ext cx="0" cy="0"/>
          <a:chOff x="0" y="0"/>
          <a:chExt cx="0" cy="0"/>
        </a:xfrm>
      </p:grpSpPr>
      <p:sp>
        <p:nvSpPr>
          <p:cNvPr id="2" name="Shape 128">
            <a:extLst>
              <a:ext uri="{FF2B5EF4-FFF2-40B4-BE49-F238E27FC236}">
                <a16:creationId xmlns:a16="http://schemas.microsoft.com/office/drawing/2014/main" id="{B3E4B633-93CC-DA17-A735-F4DB410161DC}"/>
              </a:ext>
            </a:extLst>
          </p:cNvPr>
          <p:cNvSpPr/>
          <p:nvPr/>
        </p:nvSpPr>
        <p:spPr>
          <a:xfrm>
            <a:off x="3944770" y="228489"/>
            <a:ext cx="4984057" cy="605294"/>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defTabSz="304800">
              <a:defRPr sz="3600" b="1">
                <a:solidFill>
                  <a:srgbClr val="174F86"/>
                </a:solidFill>
                <a:latin typeface="Calibri"/>
                <a:ea typeface="Calibri"/>
                <a:cs typeface="Calibri"/>
                <a:sym typeface="Calibri"/>
              </a:defRPr>
            </a:lvl1pPr>
          </a:lstStyle>
          <a:p>
            <a:r>
              <a:rPr lang="es-CL" dirty="0">
                <a:solidFill>
                  <a:srgbClr val="FFFF00"/>
                </a:solidFill>
                <a:latin typeface="Aptos" panose="020B0004020202020204" pitchFamily="34" charset="0"/>
              </a:rPr>
              <a:t>RESIDUOS ESPECIALES</a:t>
            </a:r>
          </a:p>
        </p:txBody>
      </p:sp>
      <p:sp>
        <p:nvSpPr>
          <p:cNvPr id="4" name="CuadroTexto 3">
            <a:extLst>
              <a:ext uri="{FF2B5EF4-FFF2-40B4-BE49-F238E27FC236}">
                <a16:creationId xmlns:a16="http://schemas.microsoft.com/office/drawing/2014/main" id="{EF943CDE-0A0A-8F9F-BEAF-F64AD3BDF20C}"/>
              </a:ext>
            </a:extLst>
          </p:cNvPr>
          <p:cNvSpPr txBox="1"/>
          <p:nvPr/>
        </p:nvSpPr>
        <p:spPr>
          <a:xfrm>
            <a:off x="44824" y="1183342"/>
            <a:ext cx="12102352" cy="923330"/>
          </a:xfrm>
          <a:prstGeom prst="rect">
            <a:avLst/>
          </a:prstGeom>
          <a:solidFill>
            <a:srgbClr val="FFFF00"/>
          </a:solidFill>
        </p:spPr>
        <p:txBody>
          <a:bodyPr wrap="square" rtlCol="0">
            <a:spAutoFit/>
          </a:bodyPr>
          <a:lstStyle/>
          <a:p>
            <a:r>
              <a:rPr lang="es-CL" sz="1800" dirty="0">
                <a:latin typeface="Aptos" panose="020B0004020202020204" pitchFamily="34" charset="0"/>
              </a:rPr>
              <a:t>Son RESIDUOS ESPECIALES todos aquellos que contienen o pueden contener agentes patógenos en concentraciones suficientes para causar enfermedades.</a:t>
            </a:r>
          </a:p>
          <a:p>
            <a:endParaRPr lang="es-CL" dirty="0">
              <a:solidFill>
                <a:schemeClr val="bg1"/>
              </a:solidFill>
              <a:latin typeface="Aptos" panose="020B0004020202020204" pitchFamily="34" charset="0"/>
            </a:endParaRPr>
          </a:p>
        </p:txBody>
      </p:sp>
      <p:sp>
        <p:nvSpPr>
          <p:cNvPr id="10" name="CuadroTexto 9">
            <a:extLst>
              <a:ext uri="{FF2B5EF4-FFF2-40B4-BE49-F238E27FC236}">
                <a16:creationId xmlns:a16="http://schemas.microsoft.com/office/drawing/2014/main" id="{02FFAAF9-06DB-8248-73FD-C29E2A03D24A}"/>
              </a:ext>
            </a:extLst>
          </p:cNvPr>
          <p:cNvSpPr txBox="1"/>
          <p:nvPr/>
        </p:nvSpPr>
        <p:spPr>
          <a:xfrm>
            <a:off x="242695" y="3209928"/>
            <a:ext cx="1685365" cy="738664"/>
          </a:xfrm>
          <a:prstGeom prst="rect">
            <a:avLst/>
          </a:prstGeom>
          <a:solidFill>
            <a:srgbClr val="FFFF00"/>
          </a:solidFill>
        </p:spPr>
        <p:txBody>
          <a:bodyPr wrap="square" rtlCol="0">
            <a:spAutoFit/>
          </a:bodyPr>
          <a:lstStyle/>
          <a:p>
            <a:pPr algn="ctr"/>
            <a:r>
              <a:rPr lang="es-CL" sz="1400" b="1" dirty="0">
                <a:latin typeface="Aptos" panose="020B0004020202020204" pitchFamily="34" charset="0"/>
              </a:rPr>
              <a:t>CULTIVOS Y MUESTRAS ALMACENADAS</a:t>
            </a:r>
          </a:p>
        </p:txBody>
      </p:sp>
      <p:sp>
        <p:nvSpPr>
          <p:cNvPr id="11" name="CuadroTexto 10">
            <a:extLst>
              <a:ext uri="{FF2B5EF4-FFF2-40B4-BE49-F238E27FC236}">
                <a16:creationId xmlns:a16="http://schemas.microsoft.com/office/drawing/2014/main" id="{6C7B2A63-554C-0611-4745-E2FB9F0DC807}"/>
              </a:ext>
            </a:extLst>
          </p:cNvPr>
          <p:cNvSpPr txBox="1"/>
          <p:nvPr/>
        </p:nvSpPr>
        <p:spPr>
          <a:xfrm>
            <a:off x="2438925" y="3284634"/>
            <a:ext cx="1685365" cy="523220"/>
          </a:xfrm>
          <a:prstGeom prst="rect">
            <a:avLst/>
          </a:prstGeom>
          <a:solidFill>
            <a:srgbClr val="FFFF00"/>
          </a:solidFill>
        </p:spPr>
        <p:txBody>
          <a:bodyPr wrap="square" rtlCol="0">
            <a:spAutoFit/>
          </a:bodyPr>
          <a:lstStyle/>
          <a:p>
            <a:pPr algn="ctr"/>
            <a:r>
              <a:rPr lang="es-CL" sz="1400" b="1" dirty="0">
                <a:latin typeface="Aptos" panose="020B0004020202020204" pitchFamily="34" charset="0"/>
              </a:rPr>
              <a:t>RESIDUOS PATOLOGICOS</a:t>
            </a:r>
          </a:p>
        </p:txBody>
      </p:sp>
      <p:sp>
        <p:nvSpPr>
          <p:cNvPr id="12" name="CuadroTexto 11">
            <a:extLst>
              <a:ext uri="{FF2B5EF4-FFF2-40B4-BE49-F238E27FC236}">
                <a16:creationId xmlns:a16="http://schemas.microsoft.com/office/drawing/2014/main" id="{D67FD0A1-41E4-2A40-A13C-C43100E947B8}"/>
              </a:ext>
            </a:extLst>
          </p:cNvPr>
          <p:cNvSpPr txBox="1"/>
          <p:nvPr/>
        </p:nvSpPr>
        <p:spPr>
          <a:xfrm>
            <a:off x="4703063" y="3176912"/>
            <a:ext cx="1685365" cy="738664"/>
          </a:xfrm>
          <a:prstGeom prst="rect">
            <a:avLst/>
          </a:prstGeom>
          <a:solidFill>
            <a:srgbClr val="FFFF00"/>
          </a:solidFill>
        </p:spPr>
        <p:txBody>
          <a:bodyPr wrap="square" rtlCol="0">
            <a:spAutoFit/>
          </a:bodyPr>
          <a:lstStyle/>
          <a:p>
            <a:pPr algn="ctr"/>
            <a:r>
              <a:rPr lang="es-CL" sz="1400" b="1" dirty="0">
                <a:latin typeface="Aptos" panose="020B0004020202020204" pitchFamily="34" charset="0"/>
              </a:rPr>
              <a:t>SANGRE Y PRODUCTOS DERIVADOS</a:t>
            </a:r>
          </a:p>
        </p:txBody>
      </p:sp>
      <p:sp>
        <p:nvSpPr>
          <p:cNvPr id="13" name="CuadroTexto 12">
            <a:extLst>
              <a:ext uri="{FF2B5EF4-FFF2-40B4-BE49-F238E27FC236}">
                <a16:creationId xmlns:a16="http://schemas.microsoft.com/office/drawing/2014/main" id="{FA699E2C-D7CF-EF5C-4C34-EC2EBD9DC8BE}"/>
              </a:ext>
            </a:extLst>
          </p:cNvPr>
          <p:cNvSpPr txBox="1"/>
          <p:nvPr/>
        </p:nvSpPr>
        <p:spPr>
          <a:xfrm>
            <a:off x="7115223" y="3315734"/>
            <a:ext cx="1789054" cy="307777"/>
          </a:xfrm>
          <a:prstGeom prst="rect">
            <a:avLst/>
          </a:prstGeom>
          <a:solidFill>
            <a:srgbClr val="FFFF00"/>
          </a:solidFill>
        </p:spPr>
        <p:txBody>
          <a:bodyPr wrap="square" rtlCol="0">
            <a:spAutoFit/>
          </a:bodyPr>
          <a:lstStyle/>
          <a:p>
            <a:pPr algn="ctr"/>
            <a:r>
              <a:rPr lang="es-CL" sz="1400" b="1" dirty="0">
                <a:latin typeface="Aptos" panose="020B0004020202020204" pitchFamily="34" charset="0"/>
              </a:rPr>
              <a:t>CORTOPUNZANTES</a:t>
            </a:r>
          </a:p>
        </p:txBody>
      </p:sp>
      <p:sp>
        <p:nvSpPr>
          <p:cNvPr id="14" name="CuadroTexto 13">
            <a:extLst>
              <a:ext uri="{FF2B5EF4-FFF2-40B4-BE49-F238E27FC236}">
                <a16:creationId xmlns:a16="http://schemas.microsoft.com/office/drawing/2014/main" id="{60D5B543-6057-7B2F-3370-7434480EA64E}"/>
              </a:ext>
            </a:extLst>
          </p:cNvPr>
          <p:cNvSpPr txBox="1"/>
          <p:nvPr/>
        </p:nvSpPr>
        <p:spPr>
          <a:xfrm>
            <a:off x="9865726" y="3208013"/>
            <a:ext cx="1685365" cy="523220"/>
          </a:xfrm>
          <a:prstGeom prst="rect">
            <a:avLst/>
          </a:prstGeom>
          <a:solidFill>
            <a:srgbClr val="FFFF00"/>
          </a:solidFill>
        </p:spPr>
        <p:txBody>
          <a:bodyPr wrap="square" rtlCol="0">
            <a:spAutoFit/>
          </a:bodyPr>
          <a:lstStyle/>
          <a:p>
            <a:pPr algn="ctr"/>
            <a:r>
              <a:rPr lang="es-CL" sz="1400" b="1" dirty="0">
                <a:latin typeface="Aptos" panose="020B0004020202020204" pitchFamily="34" charset="0"/>
              </a:rPr>
              <a:t>RESIDUOS ANIMALES</a:t>
            </a:r>
          </a:p>
        </p:txBody>
      </p:sp>
      <p:pic>
        <p:nvPicPr>
          <p:cNvPr id="15" name="Imagen 14">
            <a:extLst>
              <a:ext uri="{FF2B5EF4-FFF2-40B4-BE49-F238E27FC236}">
                <a16:creationId xmlns:a16="http://schemas.microsoft.com/office/drawing/2014/main" id="{4C0A56FF-CB63-460E-7E74-23D1297C1AE1}"/>
              </a:ext>
            </a:extLst>
          </p:cNvPr>
          <p:cNvPicPr>
            <a:picLocks noChangeAspect="1"/>
          </p:cNvPicPr>
          <p:nvPr/>
        </p:nvPicPr>
        <p:blipFill>
          <a:blip r:embed="rId3"/>
          <a:stretch>
            <a:fillRect/>
          </a:stretch>
        </p:blipFill>
        <p:spPr>
          <a:xfrm>
            <a:off x="242695" y="4617131"/>
            <a:ext cx="1685365" cy="989361"/>
          </a:xfrm>
          <a:prstGeom prst="rect">
            <a:avLst/>
          </a:prstGeom>
          <a:ln>
            <a:solidFill>
              <a:schemeClr val="tx1"/>
            </a:solidFill>
          </a:ln>
        </p:spPr>
      </p:pic>
      <p:pic>
        <p:nvPicPr>
          <p:cNvPr id="16" name="Imagen 15">
            <a:extLst>
              <a:ext uri="{FF2B5EF4-FFF2-40B4-BE49-F238E27FC236}">
                <a16:creationId xmlns:a16="http://schemas.microsoft.com/office/drawing/2014/main" id="{588BBCC0-3571-FFA0-FC86-C8D183D01D8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438925" y="4669675"/>
            <a:ext cx="1596953" cy="884271"/>
          </a:xfrm>
          <a:prstGeom prst="rect">
            <a:avLst/>
          </a:prstGeom>
          <a:ln>
            <a:solidFill>
              <a:schemeClr val="tx1"/>
            </a:solidFill>
          </a:ln>
        </p:spPr>
      </p:pic>
      <p:pic>
        <p:nvPicPr>
          <p:cNvPr id="17" name="Imagen 16">
            <a:extLst>
              <a:ext uri="{FF2B5EF4-FFF2-40B4-BE49-F238E27FC236}">
                <a16:creationId xmlns:a16="http://schemas.microsoft.com/office/drawing/2014/main" id="{77586937-CC58-744F-5FD1-BD8918D05CB4}"/>
              </a:ext>
            </a:extLst>
          </p:cNvPr>
          <p:cNvPicPr>
            <a:picLocks noChangeAspect="1"/>
          </p:cNvPicPr>
          <p:nvPr/>
        </p:nvPicPr>
        <p:blipFill>
          <a:blip r:embed="rId5"/>
          <a:stretch>
            <a:fillRect/>
          </a:stretch>
        </p:blipFill>
        <p:spPr>
          <a:xfrm>
            <a:off x="4703063" y="4291574"/>
            <a:ext cx="1502602" cy="1297278"/>
          </a:xfrm>
          <a:prstGeom prst="rect">
            <a:avLst/>
          </a:prstGeom>
          <a:ln>
            <a:solidFill>
              <a:schemeClr val="tx1"/>
            </a:solidFill>
          </a:ln>
        </p:spPr>
      </p:pic>
      <p:pic>
        <p:nvPicPr>
          <p:cNvPr id="18" name="Imagen 17">
            <a:extLst>
              <a:ext uri="{FF2B5EF4-FFF2-40B4-BE49-F238E27FC236}">
                <a16:creationId xmlns:a16="http://schemas.microsoft.com/office/drawing/2014/main" id="{D62A6266-36F6-2C55-03D4-AE812F01FE12}"/>
              </a:ext>
            </a:extLst>
          </p:cNvPr>
          <p:cNvPicPr>
            <a:picLocks noChangeAspect="1"/>
          </p:cNvPicPr>
          <p:nvPr/>
        </p:nvPicPr>
        <p:blipFill>
          <a:blip r:embed="rId6"/>
          <a:stretch>
            <a:fillRect/>
          </a:stretch>
        </p:blipFill>
        <p:spPr>
          <a:xfrm>
            <a:off x="7115223" y="4471200"/>
            <a:ext cx="1756167" cy="1117561"/>
          </a:xfrm>
          <a:prstGeom prst="rect">
            <a:avLst/>
          </a:prstGeom>
          <a:ln>
            <a:solidFill>
              <a:schemeClr val="tx1"/>
            </a:solidFill>
          </a:ln>
        </p:spPr>
      </p:pic>
      <p:pic>
        <p:nvPicPr>
          <p:cNvPr id="19" name="Imagen 18">
            <a:extLst>
              <a:ext uri="{FF2B5EF4-FFF2-40B4-BE49-F238E27FC236}">
                <a16:creationId xmlns:a16="http://schemas.microsoft.com/office/drawing/2014/main" id="{A4293E8D-B6C5-5344-8876-5BB405AF5C18}"/>
              </a:ext>
            </a:extLst>
          </p:cNvPr>
          <p:cNvPicPr>
            <a:picLocks noChangeAspect="1"/>
          </p:cNvPicPr>
          <p:nvPr/>
        </p:nvPicPr>
        <p:blipFill>
          <a:blip r:embed="rId7"/>
          <a:stretch>
            <a:fillRect/>
          </a:stretch>
        </p:blipFill>
        <p:spPr>
          <a:xfrm>
            <a:off x="9780948" y="4475808"/>
            <a:ext cx="1854922" cy="1112953"/>
          </a:xfrm>
          <a:prstGeom prst="rect">
            <a:avLst/>
          </a:prstGeom>
          <a:ln>
            <a:noFill/>
          </a:ln>
        </p:spPr>
      </p:pic>
      <p:sp>
        <p:nvSpPr>
          <p:cNvPr id="20" name="Shape 143">
            <a:extLst>
              <a:ext uri="{FF2B5EF4-FFF2-40B4-BE49-F238E27FC236}">
                <a16:creationId xmlns:a16="http://schemas.microsoft.com/office/drawing/2014/main" id="{437AC7C8-BE5B-545D-D078-94E3CE9809B2}"/>
              </a:ext>
            </a:extLst>
          </p:cNvPr>
          <p:cNvSpPr/>
          <p:nvPr/>
        </p:nvSpPr>
        <p:spPr>
          <a:xfrm>
            <a:off x="4239469" y="2195620"/>
            <a:ext cx="3971472" cy="605294"/>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defTabSz="304800">
              <a:defRPr sz="3600" b="1">
                <a:solidFill>
                  <a:srgbClr val="174F86"/>
                </a:solidFill>
                <a:latin typeface="Calibri"/>
                <a:ea typeface="Calibri"/>
                <a:cs typeface="Calibri"/>
                <a:sym typeface="Calibri"/>
              </a:defRPr>
            </a:lvl1pPr>
          </a:lstStyle>
          <a:p>
            <a:r>
              <a:rPr lang="es-CL" dirty="0">
                <a:solidFill>
                  <a:srgbClr val="FFFF00"/>
                </a:solidFill>
                <a:latin typeface="Aptos" panose="020B0004020202020204" pitchFamily="34" charset="0"/>
              </a:rPr>
              <a:t>SE CLASIFICAN EN</a:t>
            </a:r>
            <a:endParaRPr dirty="0">
              <a:solidFill>
                <a:srgbClr val="FFFF00"/>
              </a:solidFill>
              <a:latin typeface="Aptos" panose="020B0004020202020204" pitchFamily="34" charset="0"/>
            </a:endParaRPr>
          </a:p>
        </p:txBody>
      </p:sp>
    </p:spTree>
    <p:extLst>
      <p:ext uri="{BB962C8B-B14F-4D97-AF65-F5344CB8AC3E}">
        <p14:creationId xmlns:p14="http://schemas.microsoft.com/office/powerpoint/2010/main" val="35485801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EFAB542-342B-4740-983E-6826A024AE4F}"/>
            </a:ext>
          </a:extLst>
        </p:cNvPr>
        <p:cNvGrpSpPr/>
        <p:nvPr/>
      </p:nvGrpSpPr>
      <p:grpSpPr>
        <a:xfrm>
          <a:off x="0" y="0"/>
          <a:ext cx="0" cy="0"/>
          <a:chOff x="0" y="0"/>
          <a:chExt cx="0" cy="0"/>
        </a:xfrm>
      </p:grpSpPr>
      <p:sp>
        <p:nvSpPr>
          <p:cNvPr id="2" name="Shape 128">
            <a:extLst>
              <a:ext uri="{FF2B5EF4-FFF2-40B4-BE49-F238E27FC236}">
                <a16:creationId xmlns:a16="http://schemas.microsoft.com/office/drawing/2014/main" id="{EE992B5D-E1E0-D7D6-2A13-AD332C3F5F22}"/>
              </a:ext>
            </a:extLst>
          </p:cNvPr>
          <p:cNvSpPr/>
          <p:nvPr/>
        </p:nvSpPr>
        <p:spPr>
          <a:xfrm>
            <a:off x="1850120" y="252666"/>
            <a:ext cx="9007146" cy="605294"/>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defTabSz="304800">
              <a:defRPr sz="3600" b="1">
                <a:solidFill>
                  <a:srgbClr val="174F86"/>
                </a:solidFill>
                <a:latin typeface="Calibri"/>
                <a:ea typeface="Calibri"/>
                <a:cs typeface="Calibri"/>
                <a:sym typeface="Calibri"/>
              </a:defRPr>
            </a:lvl1pPr>
          </a:lstStyle>
          <a:p>
            <a:r>
              <a:rPr lang="es-CL" dirty="0">
                <a:solidFill>
                  <a:schemeClr val="bg1">
                    <a:lumMod val="75000"/>
                  </a:schemeClr>
                </a:solidFill>
                <a:latin typeface="Aptos" panose="020B0004020202020204" pitchFamily="34" charset="0"/>
              </a:rPr>
              <a:t>RESIDUOS ASIMILABLES A DOMICILIARIOS</a:t>
            </a:r>
          </a:p>
        </p:txBody>
      </p:sp>
      <p:sp>
        <p:nvSpPr>
          <p:cNvPr id="3" name="CuadroTexto 2">
            <a:extLst>
              <a:ext uri="{FF2B5EF4-FFF2-40B4-BE49-F238E27FC236}">
                <a16:creationId xmlns:a16="http://schemas.microsoft.com/office/drawing/2014/main" id="{FD5E9520-9730-B2F2-1624-AEAA5E776F96}"/>
              </a:ext>
            </a:extLst>
          </p:cNvPr>
          <p:cNvSpPr txBox="1"/>
          <p:nvPr/>
        </p:nvSpPr>
        <p:spPr>
          <a:xfrm>
            <a:off x="170335" y="1389529"/>
            <a:ext cx="11842375" cy="646331"/>
          </a:xfrm>
          <a:prstGeom prst="rect">
            <a:avLst/>
          </a:prstGeom>
          <a:solidFill>
            <a:schemeClr val="bg1">
              <a:lumMod val="65000"/>
            </a:schemeClr>
          </a:solidFill>
        </p:spPr>
        <p:txBody>
          <a:bodyPr wrap="square" rtlCol="0">
            <a:spAutoFit/>
          </a:bodyPr>
          <a:lstStyle/>
          <a:p>
            <a:pPr>
              <a:defRPr sz="2000">
                <a:solidFill>
                  <a:srgbClr val="FFFFFF"/>
                </a:solidFill>
              </a:defRPr>
            </a:pPr>
            <a:r>
              <a:rPr lang="es-ES" sz="1800" dirty="0">
                <a:solidFill>
                  <a:schemeClr val="tx1"/>
                </a:solidFill>
                <a:latin typeface="Aptos" panose="020B0004020202020204" pitchFamily="34" charset="0"/>
              </a:rPr>
              <a:t>Son RESIDUOS ASIMILABLES A DOMICILIARIOS todos aquellos que por sus características físicas, químicas y microbiológicas, pueden ser entregados a la recolección municipal. </a:t>
            </a:r>
          </a:p>
        </p:txBody>
      </p:sp>
      <p:pic>
        <p:nvPicPr>
          <p:cNvPr id="4" name="Imagen 3">
            <a:extLst>
              <a:ext uri="{FF2B5EF4-FFF2-40B4-BE49-F238E27FC236}">
                <a16:creationId xmlns:a16="http://schemas.microsoft.com/office/drawing/2014/main" id="{3A4C724D-1477-1412-681D-1A05201B605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23847" y="3258781"/>
            <a:ext cx="3052546" cy="1853030"/>
          </a:xfrm>
          <a:prstGeom prst="rect">
            <a:avLst/>
          </a:prstGeom>
          <a:ln>
            <a:solidFill>
              <a:schemeClr val="tx1"/>
            </a:solidFill>
          </a:ln>
        </p:spPr>
      </p:pic>
      <p:pic>
        <p:nvPicPr>
          <p:cNvPr id="5" name="Imagen 4">
            <a:extLst>
              <a:ext uri="{FF2B5EF4-FFF2-40B4-BE49-F238E27FC236}">
                <a16:creationId xmlns:a16="http://schemas.microsoft.com/office/drawing/2014/main" id="{85625EEF-EABE-D7F8-8E9A-36B69D11A70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457932" y="3603521"/>
            <a:ext cx="3038826" cy="1793406"/>
          </a:xfrm>
          <a:prstGeom prst="rect">
            <a:avLst/>
          </a:prstGeom>
          <a:ln>
            <a:solidFill>
              <a:schemeClr val="tx1"/>
            </a:solidFill>
          </a:ln>
        </p:spPr>
      </p:pic>
      <p:pic>
        <p:nvPicPr>
          <p:cNvPr id="6" name="Picture 2" descr="Resultado de imagen para basura">
            <a:extLst>
              <a:ext uri="{FF2B5EF4-FFF2-40B4-BE49-F238E27FC236}">
                <a16:creationId xmlns:a16="http://schemas.microsoft.com/office/drawing/2014/main" id="{D80F014B-F034-2DA0-A55C-E0B4CB31FC6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46623" y="3152083"/>
            <a:ext cx="3807819" cy="28558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7238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A4DC673-B3C6-7D29-7473-8D73C2DC90FC}"/>
            </a:ext>
          </a:extLst>
        </p:cNvPr>
        <p:cNvGrpSpPr/>
        <p:nvPr/>
      </p:nvGrpSpPr>
      <p:grpSpPr>
        <a:xfrm>
          <a:off x="0" y="0"/>
          <a:ext cx="0" cy="0"/>
          <a:chOff x="0" y="0"/>
          <a:chExt cx="0" cy="0"/>
        </a:xfrm>
      </p:grpSpPr>
      <p:sp>
        <p:nvSpPr>
          <p:cNvPr id="2" name="Shape 143">
            <a:extLst>
              <a:ext uri="{FF2B5EF4-FFF2-40B4-BE49-F238E27FC236}">
                <a16:creationId xmlns:a16="http://schemas.microsoft.com/office/drawing/2014/main" id="{3E09061C-0C79-93CA-FE24-B6B4A054DF02}"/>
              </a:ext>
            </a:extLst>
          </p:cNvPr>
          <p:cNvSpPr/>
          <p:nvPr/>
        </p:nvSpPr>
        <p:spPr>
          <a:xfrm>
            <a:off x="4299835" y="296291"/>
            <a:ext cx="2805255" cy="482183"/>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defTabSz="304800">
              <a:defRPr sz="3600" b="1">
                <a:solidFill>
                  <a:srgbClr val="174F86"/>
                </a:solidFill>
                <a:latin typeface="Calibri"/>
                <a:ea typeface="Calibri"/>
                <a:cs typeface="Calibri"/>
                <a:sym typeface="Calibri"/>
              </a:defRPr>
            </a:lvl1pPr>
          </a:lstStyle>
          <a:p>
            <a:r>
              <a:rPr lang="es-CL" sz="2800" dirty="0">
                <a:solidFill>
                  <a:schemeClr val="bg1"/>
                </a:solidFill>
              </a:rPr>
              <a:t>MANEJO INTERNO</a:t>
            </a:r>
            <a:endParaRPr sz="2800" dirty="0">
              <a:solidFill>
                <a:schemeClr val="bg1"/>
              </a:solidFill>
            </a:endParaRPr>
          </a:p>
        </p:txBody>
      </p:sp>
      <p:sp>
        <p:nvSpPr>
          <p:cNvPr id="3" name="Shape 143">
            <a:extLst>
              <a:ext uri="{FF2B5EF4-FFF2-40B4-BE49-F238E27FC236}">
                <a16:creationId xmlns:a16="http://schemas.microsoft.com/office/drawing/2014/main" id="{4398F858-BA7A-9887-FE59-52F725C4521F}"/>
              </a:ext>
            </a:extLst>
          </p:cNvPr>
          <p:cNvSpPr/>
          <p:nvPr/>
        </p:nvSpPr>
        <p:spPr>
          <a:xfrm>
            <a:off x="2813594" y="903908"/>
            <a:ext cx="5777736" cy="482183"/>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defTabSz="304800">
              <a:defRPr sz="3600" b="1">
                <a:solidFill>
                  <a:srgbClr val="174F86"/>
                </a:solidFill>
                <a:latin typeface="Calibri"/>
                <a:ea typeface="Calibri"/>
                <a:cs typeface="Calibri"/>
                <a:sym typeface="Calibri"/>
              </a:defRPr>
            </a:lvl1pPr>
          </a:lstStyle>
          <a:p>
            <a:r>
              <a:rPr lang="es-CL" sz="2800" dirty="0">
                <a:solidFill>
                  <a:schemeClr val="bg1"/>
                </a:solidFill>
              </a:rPr>
              <a:t>Separación o Segregación en el origen:</a:t>
            </a:r>
            <a:endParaRPr sz="2800" dirty="0">
              <a:solidFill>
                <a:schemeClr val="bg1"/>
              </a:solidFill>
            </a:endParaRPr>
          </a:p>
        </p:txBody>
      </p:sp>
      <p:sp>
        <p:nvSpPr>
          <p:cNvPr id="4" name="Shape 145">
            <a:extLst>
              <a:ext uri="{FF2B5EF4-FFF2-40B4-BE49-F238E27FC236}">
                <a16:creationId xmlns:a16="http://schemas.microsoft.com/office/drawing/2014/main" id="{97AB166E-5745-48C1-33FD-1DC1883E99AB}"/>
              </a:ext>
            </a:extLst>
          </p:cNvPr>
          <p:cNvSpPr/>
          <p:nvPr/>
        </p:nvSpPr>
        <p:spPr>
          <a:xfrm>
            <a:off x="449730" y="1577789"/>
            <a:ext cx="2616199" cy="999184"/>
          </a:xfrm>
          <a:prstGeom prst="roundRect">
            <a:avLst>
              <a:gd name="adj" fmla="val 10152"/>
            </a:avLst>
          </a:prstGeom>
          <a:solidFill>
            <a:srgbClr val="FF0000">
              <a:alpha val="80000"/>
            </a:srgbClr>
          </a:solidFill>
          <a:ln w="12700">
            <a:miter lim="400000"/>
          </a:ln>
          <a:effectLst>
            <a:outerShdw dir="5400000" rotWithShape="0">
              <a:srgbClr val="000000">
                <a:alpha val="50000"/>
              </a:srgbClr>
            </a:outerShdw>
          </a:effectLst>
        </p:spPr>
        <p:txBody>
          <a:bodyPr lIns="25400" tIns="25400" rIns="25400" bIns="25400" anchor="ctr"/>
          <a:lstStyle/>
          <a:p>
            <a:pPr defTabSz="550862">
              <a:defRPr sz="2000">
                <a:solidFill>
                  <a:srgbClr val="FFFFFF"/>
                </a:solidFill>
              </a:defRPr>
            </a:pPr>
            <a:r>
              <a:rPr lang="es-CL" b="1" dirty="0"/>
              <a:t>RESIDUOS PELIGROSOS</a:t>
            </a:r>
          </a:p>
        </p:txBody>
      </p:sp>
      <p:sp>
        <p:nvSpPr>
          <p:cNvPr id="5" name="Shape 146">
            <a:extLst>
              <a:ext uri="{FF2B5EF4-FFF2-40B4-BE49-F238E27FC236}">
                <a16:creationId xmlns:a16="http://schemas.microsoft.com/office/drawing/2014/main" id="{68F0D28E-897E-100D-59AB-1FF3E39110C9}"/>
              </a:ext>
            </a:extLst>
          </p:cNvPr>
          <p:cNvSpPr/>
          <p:nvPr/>
        </p:nvSpPr>
        <p:spPr>
          <a:xfrm>
            <a:off x="4187395" y="1577788"/>
            <a:ext cx="2616199" cy="999183"/>
          </a:xfrm>
          <a:prstGeom prst="roundRect">
            <a:avLst>
              <a:gd name="adj" fmla="val 10152"/>
            </a:avLst>
          </a:prstGeom>
          <a:solidFill>
            <a:srgbClr val="FFFF00">
              <a:alpha val="80000"/>
            </a:srgbClr>
          </a:solidFill>
          <a:ln w="12700">
            <a:miter lim="400000"/>
          </a:ln>
          <a:effectLst>
            <a:outerShdw dir="5400000" rotWithShape="0">
              <a:srgbClr val="000000">
                <a:alpha val="50000"/>
              </a:srgbClr>
            </a:outerShdw>
          </a:effectLst>
        </p:spPr>
        <p:txBody>
          <a:bodyPr lIns="25400" tIns="25400" rIns="25400" bIns="25400" anchor="ctr"/>
          <a:lstStyle/>
          <a:p>
            <a:pPr algn="ctr"/>
            <a:r>
              <a:rPr lang="es-CL" sz="2000" b="1" dirty="0">
                <a:solidFill>
                  <a:schemeClr val="tx1"/>
                </a:solidFill>
              </a:rPr>
              <a:t>RESIDUOS ESPECIALES</a:t>
            </a:r>
          </a:p>
        </p:txBody>
      </p:sp>
      <p:sp>
        <p:nvSpPr>
          <p:cNvPr id="6" name="Shape 145">
            <a:extLst>
              <a:ext uri="{FF2B5EF4-FFF2-40B4-BE49-F238E27FC236}">
                <a16:creationId xmlns:a16="http://schemas.microsoft.com/office/drawing/2014/main" id="{7CF0B123-00D8-E7EC-B3A0-340B74BA19AF}"/>
              </a:ext>
            </a:extLst>
          </p:cNvPr>
          <p:cNvSpPr/>
          <p:nvPr/>
        </p:nvSpPr>
        <p:spPr>
          <a:xfrm>
            <a:off x="8258792" y="1577788"/>
            <a:ext cx="2616199" cy="999184"/>
          </a:xfrm>
          <a:prstGeom prst="roundRect">
            <a:avLst>
              <a:gd name="adj" fmla="val 10152"/>
            </a:avLst>
          </a:prstGeom>
          <a:solidFill>
            <a:schemeClr val="bg1">
              <a:lumMod val="50000"/>
              <a:alpha val="80000"/>
            </a:schemeClr>
          </a:solidFill>
          <a:ln w="12700">
            <a:miter lim="400000"/>
          </a:ln>
          <a:effectLst>
            <a:outerShdw dir="5400000" rotWithShape="0">
              <a:srgbClr val="000000">
                <a:alpha val="50000"/>
              </a:srgbClr>
            </a:outerShdw>
          </a:effectLst>
        </p:spPr>
        <p:txBody>
          <a:bodyPr lIns="25400" tIns="25400" rIns="25400" bIns="25400" anchor="ctr"/>
          <a:lstStyle/>
          <a:p>
            <a:pPr algn="ctr" defTabSz="550862">
              <a:defRPr sz="2000">
                <a:solidFill>
                  <a:srgbClr val="FFFFFF"/>
                </a:solidFill>
              </a:defRPr>
            </a:pPr>
            <a:r>
              <a:rPr lang="es-CL" b="1" dirty="0"/>
              <a:t>RESIDUOS DOMICILIARIOS</a:t>
            </a:r>
          </a:p>
        </p:txBody>
      </p:sp>
      <p:pic>
        <p:nvPicPr>
          <p:cNvPr id="7" name="Imagen 6">
            <a:extLst>
              <a:ext uri="{FF2B5EF4-FFF2-40B4-BE49-F238E27FC236}">
                <a16:creationId xmlns:a16="http://schemas.microsoft.com/office/drawing/2014/main" id="{8B464D07-7E03-2946-8120-2CFD0D749B8E}"/>
              </a:ext>
            </a:extLst>
          </p:cNvPr>
          <p:cNvPicPr>
            <a:picLocks noChangeAspect="1"/>
          </p:cNvPicPr>
          <p:nvPr/>
        </p:nvPicPr>
        <p:blipFill>
          <a:blip r:embed="rId3"/>
          <a:stretch>
            <a:fillRect/>
          </a:stretch>
        </p:blipFill>
        <p:spPr>
          <a:xfrm>
            <a:off x="4244051" y="3126793"/>
            <a:ext cx="2502886" cy="2406089"/>
          </a:xfrm>
          <a:prstGeom prst="rect">
            <a:avLst/>
          </a:prstGeom>
          <a:ln>
            <a:solidFill>
              <a:schemeClr val="tx1"/>
            </a:solidFill>
          </a:ln>
        </p:spPr>
      </p:pic>
      <p:pic>
        <p:nvPicPr>
          <p:cNvPr id="8" name="Imagen 7">
            <a:extLst>
              <a:ext uri="{FF2B5EF4-FFF2-40B4-BE49-F238E27FC236}">
                <a16:creationId xmlns:a16="http://schemas.microsoft.com/office/drawing/2014/main" id="{051E0803-2386-AF04-44B0-16DD94933303}"/>
              </a:ext>
            </a:extLst>
          </p:cNvPr>
          <p:cNvPicPr>
            <a:picLocks noChangeAspect="1"/>
          </p:cNvPicPr>
          <p:nvPr/>
        </p:nvPicPr>
        <p:blipFill>
          <a:blip r:embed="rId4"/>
          <a:stretch>
            <a:fillRect/>
          </a:stretch>
        </p:blipFill>
        <p:spPr>
          <a:xfrm>
            <a:off x="473245" y="3126794"/>
            <a:ext cx="2340349" cy="2406089"/>
          </a:xfrm>
          <a:prstGeom prst="rect">
            <a:avLst/>
          </a:prstGeom>
          <a:ln>
            <a:solidFill>
              <a:schemeClr val="tx1"/>
            </a:solidFill>
          </a:ln>
        </p:spPr>
      </p:pic>
      <p:pic>
        <p:nvPicPr>
          <p:cNvPr id="9" name="Imagen 8">
            <a:extLst>
              <a:ext uri="{FF2B5EF4-FFF2-40B4-BE49-F238E27FC236}">
                <a16:creationId xmlns:a16="http://schemas.microsoft.com/office/drawing/2014/main" id="{3BA26141-B723-A3C1-3714-B2CF7FD8CED2}"/>
              </a:ext>
            </a:extLst>
          </p:cNvPr>
          <p:cNvPicPr>
            <a:picLocks noChangeAspect="1"/>
          </p:cNvPicPr>
          <p:nvPr/>
        </p:nvPicPr>
        <p:blipFill>
          <a:blip r:embed="rId5"/>
          <a:stretch>
            <a:fillRect/>
          </a:stretch>
        </p:blipFill>
        <p:spPr>
          <a:xfrm>
            <a:off x="8347356" y="3082890"/>
            <a:ext cx="2439069" cy="2396278"/>
          </a:xfrm>
          <a:prstGeom prst="rect">
            <a:avLst/>
          </a:prstGeom>
          <a:ln>
            <a:solidFill>
              <a:schemeClr val="tx1"/>
            </a:solidFill>
          </a:ln>
        </p:spPr>
      </p:pic>
    </p:spTree>
    <p:extLst>
      <p:ext uri="{BB962C8B-B14F-4D97-AF65-F5344CB8AC3E}">
        <p14:creationId xmlns:p14="http://schemas.microsoft.com/office/powerpoint/2010/main" val="38729212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0F5EA9-D551-FB46-9293-78E40DED4133}"/>
            </a:ext>
          </a:extLst>
        </p:cNvPr>
        <p:cNvGrpSpPr/>
        <p:nvPr/>
      </p:nvGrpSpPr>
      <p:grpSpPr>
        <a:xfrm>
          <a:off x="0" y="0"/>
          <a:ext cx="0" cy="0"/>
          <a:chOff x="0" y="0"/>
          <a:chExt cx="0" cy="0"/>
        </a:xfrm>
      </p:grpSpPr>
      <p:sp>
        <p:nvSpPr>
          <p:cNvPr id="2" name="Shape 128">
            <a:extLst>
              <a:ext uri="{FF2B5EF4-FFF2-40B4-BE49-F238E27FC236}">
                <a16:creationId xmlns:a16="http://schemas.microsoft.com/office/drawing/2014/main" id="{3297030E-6B32-6A12-C3E0-D299900712D3}"/>
              </a:ext>
            </a:extLst>
          </p:cNvPr>
          <p:cNvSpPr/>
          <p:nvPr/>
        </p:nvSpPr>
        <p:spPr>
          <a:xfrm>
            <a:off x="538498" y="262263"/>
            <a:ext cx="11524487" cy="789960"/>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defTabSz="304800">
              <a:defRPr sz="3600" b="1">
                <a:solidFill>
                  <a:srgbClr val="174F86"/>
                </a:solidFill>
                <a:latin typeface="Calibri"/>
                <a:ea typeface="Calibri"/>
                <a:cs typeface="Calibri"/>
                <a:sym typeface="Calibri"/>
              </a:defRPr>
            </a:lvl1pPr>
          </a:lstStyle>
          <a:p>
            <a:pPr marL="0" marR="0" lvl="0" indent="0" algn="l" defTabSz="304800" rtl="0" eaLnBrk="1" fontAlgn="auto" latinLnBrk="0" hangingPunct="1">
              <a:lnSpc>
                <a:spcPct val="100000"/>
              </a:lnSpc>
              <a:spcBef>
                <a:spcPts val="0"/>
              </a:spcBef>
              <a:spcAft>
                <a:spcPts val="0"/>
              </a:spcAft>
              <a:buClrTx/>
              <a:buSzTx/>
              <a:buFontTx/>
              <a:buNone/>
              <a:tabLst/>
              <a:defRPr/>
            </a:pPr>
            <a:r>
              <a:rPr kumimoji="0" lang="es-CL" sz="2400" b="1" i="0" u="sng" strike="noStrike" kern="1200" cap="none" spc="0" normalizeH="0" baseline="0" noProof="0" dirty="0">
                <a:ln>
                  <a:noFill/>
                </a:ln>
                <a:solidFill>
                  <a:prstClr val="white"/>
                </a:solidFill>
                <a:effectLst/>
                <a:uLnTx/>
                <a:uFillTx/>
                <a:latin typeface="Aptos" panose="020B0004020202020204" pitchFamily="34" charset="0"/>
                <a:cs typeface="Calibri"/>
                <a:sym typeface="Calibri"/>
              </a:rPr>
              <a:t>EJERCICIO</a:t>
            </a:r>
          </a:p>
          <a:p>
            <a:pPr marL="0" marR="0" lvl="0" indent="0" algn="l" defTabSz="304800"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dirty="0">
                <a:ln>
                  <a:noFill/>
                </a:ln>
                <a:solidFill>
                  <a:prstClr val="white"/>
                </a:solidFill>
                <a:effectLst/>
                <a:uLnTx/>
                <a:uFillTx/>
                <a:latin typeface="Aptos" panose="020B0004020202020204" pitchFamily="34" charset="0"/>
                <a:cs typeface="Calibri"/>
                <a:sym typeface="Calibri"/>
              </a:rPr>
              <a:t>¿En que Contenedor deben eliminar los Residuos?</a:t>
            </a:r>
          </a:p>
        </p:txBody>
      </p:sp>
      <p:pic>
        <p:nvPicPr>
          <p:cNvPr id="3" name="Imagen 2">
            <a:extLst>
              <a:ext uri="{FF2B5EF4-FFF2-40B4-BE49-F238E27FC236}">
                <a16:creationId xmlns:a16="http://schemas.microsoft.com/office/drawing/2014/main" id="{0B167348-3F08-0E0F-3034-BD513B088E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592" y="4515850"/>
            <a:ext cx="2520901" cy="1917155"/>
          </a:xfrm>
          <a:prstGeom prst="rect">
            <a:avLst/>
          </a:prstGeom>
          <a:ln>
            <a:solidFill>
              <a:schemeClr val="tx1"/>
            </a:solidFill>
          </a:ln>
        </p:spPr>
      </p:pic>
      <p:pic>
        <p:nvPicPr>
          <p:cNvPr id="4" name="Imagen 3">
            <a:extLst>
              <a:ext uri="{FF2B5EF4-FFF2-40B4-BE49-F238E27FC236}">
                <a16:creationId xmlns:a16="http://schemas.microsoft.com/office/drawing/2014/main" id="{503B905F-F1C6-D083-071D-E2604228AF9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37204" y="4350517"/>
            <a:ext cx="2183948" cy="1996760"/>
          </a:xfrm>
          <a:prstGeom prst="rect">
            <a:avLst/>
          </a:prstGeom>
          <a:ln>
            <a:solidFill>
              <a:schemeClr val="tx1"/>
            </a:solidFill>
          </a:ln>
        </p:spPr>
      </p:pic>
      <p:pic>
        <p:nvPicPr>
          <p:cNvPr id="5" name="Picture 2" descr="Resultado de imagen para CONTENEDOR ROJO">
            <a:extLst>
              <a:ext uri="{FF2B5EF4-FFF2-40B4-BE49-F238E27FC236}">
                <a16:creationId xmlns:a16="http://schemas.microsoft.com/office/drawing/2014/main" id="{B9F0EEE8-CDE6-D2F6-46EA-ABFA6A0D077D}"/>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538682" y="4436245"/>
            <a:ext cx="2527634" cy="19171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6AC5797E-E474-22E2-8208-8C00AF1FEA0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261881" y="5570809"/>
            <a:ext cx="1618538" cy="862196"/>
          </a:xfrm>
          <a:prstGeom prst="rect">
            <a:avLst/>
          </a:prstGeom>
          <a:ln>
            <a:solidFill>
              <a:schemeClr val="tx1"/>
            </a:solidFill>
          </a:ln>
        </p:spPr>
      </p:pic>
      <p:pic>
        <p:nvPicPr>
          <p:cNvPr id="7" name="Imagen 6">
            <a:extLst>
              <a:ext uri="{FF2B5EF4-FFF2-40B4-BE49-F238E27FC236}">
                <a16:creationId xmlns:a16="http://schemas.microsoft.com/office/drawing/2014/main" id="{BCDCA956-D582-F7EC-3B38-544DBCE069FE}"/>
              </a:ext>
            </a:extLst>
          </p:cNvPr>
          <p:cNvPicPr>
            <a:picLocks noChangeAspect="1"/>
          </p:cNvPicPr>
          <p:nvPr/>
        </p:nvPicPr>
        <p:blipFill>
          <a:blip r:embed="rId7"/>
          <a:stretch>
            <a:fillRect/>
          </a:stretch>
        </p:blipFill>
        <p:spPr>
          <a:xfrm>
            <a:off x="7792315" y="1283475"/>
            <a:ext cx="2277159" cy="778428"/>
          </a:xfrm>
          <a:prstGeom prst="rect">
            <a:avLst/>
          </a:prstGeom>
          <a:ln>
            <a:solidFill>
              <a:schemeClr val="tx1"/>
            </a:solidFill>
          </a:ln>
        </p:spPr>
      </p:pic>
      <p:pic>
        <p:nvPicPr>
          <p:cNvPr id="8" name="Picture 4" descr="Resultado de imagen para contenedor verde">
            <a:extLst>
              <a:ext uri="{FF2B5EF4-FFF2-40B4-BE49-F238E27FC236}">
                <a16:creationId xmlns:a16="http://schemas.microsoft.com/office/drawing/2014/main" id="{14ECDE2E-39A1-D969-D809-2F83B6ED45C4}"/>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9709706" y="4487086"/>
            <a:ext cx="2353279" cy="19171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769D6B07-C1B6-1E1A-2261-3050A930D453}"/>
              </a:ext>
            </a:extLst>
          </p:cNvPr>
          <p:cNvPicPr>
            <a:picLocks noChangeAspect="1"/>
          </p:cNvPicPr>
          <p:nvPr/>
        </p:nvPicPr>
        <p:blipFill>
          <a:blip r:embed="rId9"/>
          <a:stretch>
            <a:fillRect/>
          </a:stretch>
        </p:blipFill>
        <p:spPr>
          <a:xfrm>
            <a:off x="151828" y="2890904"/>
            <a:ext cx="2322430" cy="1234519"/>
          </a:xfrm>
          <a:prstGeom prst="rect">
            <a:avLst/>
          </a:prstGeom>
          <a:ln>
            <a:solidFill>
              <a:schemeClr val="tx1"/>
            </a:solidFill>
          </a:ln>
        </p:spPr>
      </p:pic>
      <p:pic>
        <p:nvPicPr>
          <p:cNvPr id="10" name="Imagen 9">
            <a:extLst>
              <a:ext uri="{FF2B5EF4-FFF2-40B4-BE49-F238E27FC236}">
                <a16:creationId xmlns:a16="http://schemas.microsoft.com/office/drawing/2014/main" id="{E8876CE9-149B-3D6B-8780-C1EA22452337}"/>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9391808" y="2629769"/>
            <a:ext cx="2671177" cy="1731111"/>
          </a:xfrm>
          <a:prstGeom prst="rect">
            <a:avLst/>
          </a:prstGeom>
          <a:ln>
            <a:solidFill>
              <a:schemeClr val="tx1"/>
            </a:solidFill>
          </a:ln>
        </p:spPr>
      </p:pic>
      <p:pic>
        <p:nvPicPr>
          <p:cNvPr id="11" name="Imagen 10">
            <a:extLst>
              <a:ext uri="{FF2B5EF4-FFF2-40B4-BE49-F238E27FC236}">
                <a16:creationId xmlns:a16="http://schemas.microsoft.com/office/drawing/2014/main" id="{CB88EC77-C3AF-2298-BECC-4DA53F139B2F}"/>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3737204" y="2454639"/>
            <a:ext cx="2704318" cy="1158125"/>
          </a:xfrm>
          <a:prstGeom prst="rect">
            <a:avLst/>
          </a:prstGeom>
          <a:ln>
            <a:solidFill>
              <a:schemeClr val="tx1"/>
            </a:solidFill>
          </a:ln>
        </p:spPr>
      </p:pic>
      <p:pic>
        <p:nvPicPr>
          <p:cNvPr id="12" name="Imagen 11">
            <a:extLst>
              <a:ext uri="{FF2B5EF4-FFF2-40B4-BE49-F238E27FC236}">
                <a16:creationId xmlns:a16="http://schemas.microsoft.com/office/drawing/2014/main" id="{0D3AF2D8-84E3-3047-BE36-2CB2FE03CDBE}"/>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10959578" y="2215572"/>
            <a:ext cx="814877" cy="1490578"/>
          </a:xfrm>
          <a:prstGeom prst="rect">
            <a:avLst/>
          </a:prstGeom>
        </p:spPr>
      </p:pic>
      <p:pic>
        <p:nvPicPr>
          <p:cNvPr id="13" name="Imagen 12">
            <a:extLst>
              <a:ext uri="{FF2B5EF4-FFF2-40B4-BE49-F238E27FC236}">
                <a16:creationId xmlns:a16="http://schemas.microsoft.com/office/drawing/2014/main" id="{AA2E7539-0F9D-2DF5-DA13-2E2D434CF96A}"/>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6673555" y="2637105"/>
            <a:ext cx="3074378" cy="1064149"/>
          </a:xfrm>
          <a:prstGeom prst="rect">
            <a:avLst/>
          </a:prstGeom>
          <a:ln>
            <a:solidFill>
              <a:schemeClr val="tx1"/>
            </a:solidFill>
          </a:ln>
        </p:spPr>
      </p:pic>
      <p:pic>
        <p:nvPicPr>
          <p:cNvPr id="14" name="Imagen 13">
            <a:extLst>
              <a:ext uri="{FF2B5EF4-FFF2-40B4-BE49-F238E27FC236}">
                <a16:creationId xmlns:a16="http://schemas.microsoft.com/office/drawing/2014/main" id="{FCE2CB79-ECED-902B-E7D5-C3A7F42B010E}"/>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1016509" y="1992584"/>
            <a:ext cx="3652767" cy="1192745"/>
          </a:xfrm>
          <a:prstGeom prst="rect">
            <a:avLst/>
          </a:prstGeom>
          <a:ln>
            <a:solidFill>
              <a:schemeClr val="tx1"/>
            </a:solidFill>
          </a:ln>
        </p:spPr>
      </p:pic>
      <p:pic>
        <p:nvPicPr>
          <p:cNvPr id="15" name="Imagen 14">
            <a:extLst>
              <a:ext uri="{FF2B5EF4-FFF2-40B4-BE49-F238E27FC236}">
                <a16:creationId xmlns:a16="http://schemas.microsoft.com/office/drawing/2014/main" id="{2093AD03-8102-5C4A-ABDF-6DAEEBBFEC76}"/>
              </a:ext>
            </a:extLst>
          </p:cNvPr>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2462844" y="3074331"/>
            <a:ext cx="1143849" cy="1234519"/>
          </a:xfrm>
          <a:prstGeom prst="rect">
            <a:avLst/>
          </a:prstGeom>
          <a:ln>
            <a:solidFill>
              <a:schemeClr val="tx1"/>
            </a:solidFill>
          </a:ln>
        </p:spPr>
      </p:pic>
      <p:pic>
        <p:nvPicPr>
          <p:cNvPr id="16" name="Marcador de posición de imagen 2">
            <a:extLst>
              <a:ext uri="{FF2B5EF4-FFF2-40B4-BE49-F238E27FC236}">
                <a16:creationId xmlns:a16="http://schemas.microsoft.com/office/drawing/2014/main" id="{E61F321C-2658-C832-104E-CEA6EF6D0042}"/>
              </a:ext>
            </a:extLst>
          </p:cNvPr>
          <p:cNvPicPr>
            <a:picLocks noChangeAspect="1"/>
          </p:cNvPicPr>
          <p:nvPr/>
        </p:nvPicPr>
        <p:blipFill>
          <a:blip r:embed="rId16">
            <a:extLst>
              <a:ext uri="{28A0092B-C50C-407E-A947-70E740481C1C}">
                <a14:useLocalDpi xmlns:a14="http://schemas.microsoft.com/office/drawing/2010/main"/>
              </a:ext>
            </a:extLst>
          </a:blip>
          <a:srcRect/>
          <a:stretch>
            <a:fillRect/>
          </a:stretch>
        </p:blipFill>
        <p:spPr>
          <a:xfrm>
            <a:off x="4770780" y="2503566"/>
            <a:ext cx="3705978" cy="1108104"/>
          </a:xfrm>
          <a:prstGeom prst="rect">
            <a:avLst/>
          </a:prstGeom>
          <a:ln>
            <a:solidFill>
              <a:schemeClr val="tx1"/>
            </a:solidFill>
          </a:ln>
        </p:spPr>
      </p:pic>
      <p:pic>
        <p:nvPicPr>
          <p:cNvPr id="17" name="Imagen 16">
            <a:extLst>
              <a:ext uri="{FF2B5EF4-FFF2-40B4-BE49-F238E27FC236}">
                <a16:creationId xmlns:a16="http://schemas.microsoft.com/office/drawing/2014/main" id="{828F4D36-792D-81FB-90CD-29E63EF01B5F}"/>
              </a:ext>
            </a:extLst>
          </p:cNvPr>
          <p:cNvPicPr>
            <a:picLocks noChangeAspect="1"/>
          </p:cNvPicPr>
          <p:nvPr/>
        </p:nvPicPr>
        <p:blipFill>
          <a:blip r:embed="rId17"/>
          <a:stretch>
            <a:fillRect/>
          </a:stretch>
        </p:blipFill>
        <p:spPr>
          <a:xfrm>
            <a:off x="7996178" y="2755975"/>
            <a:ext cx="3549506" cy="1416701"/>
          </a:xfrm>
          <a:prstGeom prst="rect">
            <a:avLst/>
          </a:prstGeom>
          <a:ln>
            <a:solidFill>
              <a:schemeClr val="tx1"/>
            </a:solidFill>
          </a:ln>
        </p:spPr>
      </p:pic>
      <p:pic>
        <p:nvPicPr>
          <p:cNvPr id="18" name="Imagen 17">
            <a:extLst>
              <a:ext uri="{FF2B5EF4-FFF2-40B4-BE49-F238E27FC236}">
                <a16:creationId xmlns:a16="http://schemas.microsoft.com/office/drawing/2014/main" id="{C772D6FA-F9A2-AD3D-3B39-FB6514EC7901}"/>
              </a:ext>
            </a:extLst>
          </p:cNvPr>
          <p:cNvPicPr>
            <a:picLocks noChangeAspect="1"/>
          </p:cNvPicPr>
          <p:nvPr/>
        </p:nvPicPr>
        <p:blipFill>
          <a:blip r:embed="rId18"/>
          <a:stretch>
            <a:fillRect/>
          </a:stretch>
        </p:blipFill>
        <p:spPr>
          <a:xfrm>
            <a:off x="6240303" y="2348647"/>
            <a:ext cx="4935188" cy="1446709"/>
          </a:xfrm>
          <a:prstGeom prst="rect">
            <a:avLst/>
          </a:prstGeom>
          <a:ln>
            <a:solidFill>
              <a:schemeClr val="tx1"/>
            </a:solidFill>
          </a:ln>
        </p:spPr>
      </p:pic>
      <p:pic>
        <p:nvPicPr>
          <p:cNvPr id="19" name="Imagen 18">
            <a:extLst>
              <a:ext uri="{FF2B5EF4-FFF2-40B4-BE49-F238E27FC236}">
                <a16:creationId xmlns:a16="http://schemas.microsoft.com/office/drawing/2014/main" id="{CD9FB3D2-FDC1-14EA-9430-FCA04778559B}"/>
              </a:ext>
            </a:extLst>
          </p:cNvPr>
          <p:cNvPicPr>
            <a:picLocks noChangeAspect="1"/>
          </p:cNvPicPr>
          <p:nvPr/>
        </p:nvPicPr>
        <p:blipFill>
          <a:blip r:embed="rId19"/>
          <a:stretch>
            <a:fillRect/>
          </a:stretch>
        </p:blipFill>
        <p:spPr>
          <a:xfrm>
            <a:off x="3386055" y="2855519"/>
            <a:ext cx="2155862" cy="1359112"/>
          </a:xfrm>
          <a:prstGeom prst="rect">
            <a:avLst/>
          </a:prstGeom>
          <a:ln>
            <a:solidFill>
              <a:schemeClr val="tx1"/>
            </a:solidFill>
          </a:ln>
        </p:spPr>
      </p:pic>
      <p:pic>
        <p:nvPicPr>
          <p:cNvPr id="20" name="Imagen 19">
            <a:extLst>
              <a:ext uri="{FF2B5EF4-FFF2-40B4-BE49-F238E27FC236}">
                <a16:creationId xmlns:a16="http://schemas.microsoft.com/office/drawing/2014/main" id="{068351D4-7A5B-0E08-8311-FD9D5427AE4D}"/>
              </a:ext>
            </a:extLst>
          </p:cNvPr>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7700663" y="2640738"/>
            <a:ext cx="1298441" cy="1616779"/>
          </a:xfrm>
          <a:prstGeom prst="rect">
            <a:avLst/>
          </a:prstGeom>
          <a:ln>
            <a:solidFill>
              <a:schemeClr val="tx1"/>
            </a:solidFill>
          </a:ln>
        </p:spPr>
      </p:pic>
      <p:pic>
        <p:nvPicPr>
          <p:cNvPr id="21" name="Imagen 20">
            <a:extLst>
              <a:ext uri="{FF2B5EF4-FFF2-40B4-BE49-F238E27FC236}">
                <a16:creationId xmlns:a16="http://schemas.microsoft.com/office/drawing/2014/main" id="{1E8B04C1-E2D5-6BCD-1B07-DC53001D1827}"/>
              </a:ext>
            </a:extLst>
          </p:cNvPr>
          <p:cNvPicPr>
            <a:picLocks noChangeAspect="1"/>
          </p:cNvPicPr>
          <p:nvPr/>
        </p:nvPicPr>
        <p:blipFill>
          <a:blip r:embed="rId21"/>
          <a:stretch>
            <a:fillRect/>
          </a:stretch>
        </p:blipFill>
        <p:spPr>
          <a:xfrm>
            <a:off x="2065209" y="1242051"/>
            <a:ext cx="3644070" cy="1299945"/>
          </a:xfrm>
          <a:prstGeom prst="rect">
            <a:avLst/>
          </a:prstGeom>
          <a:ln>
            <a:solidFill>
              <a:schemeClr val="tx1"/>
            </a:solidFill>
          </a:ln>
        </p:spPr>
      </p:pic>
      <p:pic>
        <p:nvPicPr>
          <p:cNvPr id="22" name="Imagen 21">
            <a:extLst>
              <a:ext uri="{FF2B5EF4-FFF2-40B4-BE49-F238E27FC236}">
                <a16:creationId xmlns:a16="http://schemas.microsoft.com/office/drawing/2014/main" id="{F57C740B-2009-EF94-67B2-C607F2318C92}"/>
              </a:ext>
            </a:extLst>
          </p:cNvPr>
          <p:cNvPicPr>
            <a:picLocks noChangeAspect="1"/>
          </p:cNvPicPr>
          <p:nvPr/>
        </p:nvPicPr>
        <p:blipFill>
          <a:blip r:embed="rId22"/>
          <a:stretch>
            <a:fillRect/>
          </a:stretch>
        </p:blipFill>
        <p:spPr>
          <a:xfrm>
            <a:off x="6369153" y="2624266"/>
            <a:ext cx="3590157" cy="1431298"/>
          </a:xfrm>
          <a:prstGeom prst="rect">
            <a:avLst/>
          </a:prstGeom>
          <a:ln>
            <a:solidFill>
              <a:schemeClr val="tx1"/>
            </a:solidFill>
          </a:ln>
        </p:spPr>
      </p:pic>
    </p:spTree>
    <p:extLst>
      <p:ext uri="{BB962C8B-B14F-4D97-AF65-F5344CB8AC3E}">
        <p14:creationId xmlns:p14="http://schemas.microsoft.com/office/powerpoint/2010/main" val="33370882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156 -0.00023 L 0.49727 0.38681 " pathEditMode="relative" rAng="0" ptsTypes="AA">
                                      <p:cBhvr>
                                        <p:cTn id="11" dur="2000" fill="hold"/>
                                        <p:tgtEl>
                                          <p:spTgt spid="21"/>
                                        </p:tgtEl>
                                        <p:attrNameLst>
                                          <p:attrName>ppt_x</p:attrName>
                                          <p:attrName>ppt_y</p:attrName>
                                        </p:attrNameLst>
                                      </p:cBhvr>
                                      <p:rCtr x="24935" y="19352"/>
                                    </p:animMotion>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0.09935 0.05509 L -0.59674 0.51065 " pathEditMode="relative" rAng="0" ptsTypes="AA">
                                      <p:cBhvr>
                                        <p:cTn id="25" dur="2000" fill="hold"/>
                                        <p:tgtEl>
                                          <p:spTgt spid="7"/>
                                        </p:tgtEl>
                                        <p:attrNameLst>
                                          <p:attrName>ppt_x</p:attrName>
                                          <p:attrName>ppt_y</p:attrName>
                                        </p:attrNameLst>
                                      </p:cBhvr>
                                      <p:rCtr x="-24870" y="22778"/>
                                    </p:animMotion>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3096 0.06962 L 0.52813 0.34879 " pathEditMode="relative" ptsTypes="AA">
                                      <p:cBhvr>
                                        <p:cTn id="39" dur="2000" fill="hold"/>
                                        <p:tgtEl>
                                          <p:spTgt spid="9"/>
                                        </p:tgtEl>
                                        <p:attrNameLst>
                                          <p:attrName>ppt_x</p:attrName>
                                          <p:attrName>ppt_y</p:attrName>
                                        </p:attrNameLst>
                                      </p:cBhvr>
                                    </p:animMotion>
                                  </p:childTnLst>
                                  <p:subTnLst>
                                    <p:set>
                                      <p:cBhvr override="childStyle">
                                        <p:cTn dur="1" fill="hold" display="0" masterRel="sameClick" afterEffect="1">
                                          <p:stCondLst>
                                            <p:cond evt="end" delay="0">
                                              <p:tn val="38"/>
                                            </p:cond>
                                          </p:stCondLst>
                                        </p:cTn>
                                        <p:tgtEl>
                                          <p:spTgt spid="9"/>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01045 0.02673 L 0.03037 0.38628 " pathEditMode="relative" ptsTypes="AA">
                                      <p:cBhvr>
                                        <p:cTn id="48" dur="2000" fill="hold"/>
                                        <p:tgtEl>
                                          <p:spTgt spid="11"/>
                                        </p:tgtEl>
                                        <p:attrNameLst>
                                          <p:attrName>ppt_x</p:attrName>
                                          <p:attrName>ppt_y</p:attrName>
                                        </p:attrNameLst>
                                      </p:cBhvr>
                                    </p:animMotion>
                                  </p:childTnLst>
                                  <p:subTnLst>
                                    <p:set>
                                      <p:cBhvr override="childStyle">
                                        <p:cTn dur="1" fill="hold" display="0" masterRel="sameClick" afterEffect="1">
                                          <p:stCondLst>
                                            <p:cond evt="end" delay="0">
                                              <p:tn val="47"/>
                                            </p:cond>
                                          </p:stCondLst>
                                        </p:cTn>
                                        <p:tgtEl>
                                          <p:spTgt spid="11"/>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nodeType="clickEffect">
                                  <p:stCondLst>
                                    <p:cond delay="0"/>
                                  </p:stCondLst>
                                  <p:childTnLst>
                                    <p:animMotion origin="layout" path="M -0.19597 -0.26319 L -0.78789 0.29722 " pathEditMode="relative" rAng="0" ptsTypes="AA">
                                      <p:cBhvr>
                                        <p:cTn id="62" dur="2000" fill="hold"/>
                                        <p:tgtEl>
                                          <p:spTgt spid="10"/>
                                        </p:tgtEl>
                                        <p:attrNameLst>
                                          <p:attrName>ppt_x</p:attrName>
                                          <p:attrName>ppt_y</p:attrName>
                                        </p:attrNameLst>
                                      </p:cBhvr>
                                      <p:rCtr x="-29596" y="28009"/>
                                    </p:animMotion>
                                  </p:childTnLst>
                                </p:cTn>
                              </p:par>
                            </p:childTnLst>
                          </p:cTn>
                        </p:par>
                      </p:childTnLst>
                    </p:cTn>
                  </p:par>
                  <p:par>
                    <p:cTn id="63" fill="hold">
                      <p:stCondLst>
                        <p:cond delay="indefinite"/>
                      </p:stCondLst>
                      <p:childTnLst>
                        <p:par>
                          <p:cTn id="64" fill="hold">
                            <p:stCondLst>
                              <p:cond delay="0"/>
                            </p:stCondLst>
                            <p:childTnLst>
                              <p:par>
                                <p:cTn id="65" presetID="31" presetClass="exit" presetSubtype="0" fill="hold" nodeType="clickEffect">
                                  <p:stCondLst>
                                    <p:cond delay="0"/>
                                  </p:stCondLst>
                                  <p:childTnLst>
                                    <p:anim calcmode="lin" valueType="num">
                                      <p:cBhvr>
                                        <p:cTn id="66" dur="500"/>
                                        <p:tgtEl>
                                          <p:spTgt spid="10"/>
                                        </p:tgtEl>
                                        <p:attrNameLst>
                                          <p:attrName>ppt_w</p:attrName>
                                        </p:attrNameLst>
                                      </p:cBhvr>
                                      <p:tavLst>
                                        <p:tav tm="0">
                                          <p:val>
                                            <p:strVal val="ppt_w"/>
                                          </p:val>
                                        </p:tav>
                                        <p:tav tm="100000">
                                          <p:val>
                                            <p:fltVal val="0"/>
                                          </p:val>
                                        </p:tav>
                                      </p:tavLst>
                                    </p:anim>
                                    <p:anim calcmode="lin" valueType="num">
                                      <p:cBhvr>
                                        <p:cTn id="67" dur="500"/>
                                        <p:tgtEl>
                                          <p:spTgt spid="10"/>
                                        </p:tgtEl>
                                        <p:attrNameLst>
                                          <p:attrName>ppt_h</p:attrName>
                                        </p:attrNameLst>
                                      </p:cBhvr>
                                      <p:tavLst>
                                        <p:tav tm="0">
                                          <p:val>
                                            <p:strVal val="ppt_h"/>
                                          </p:val>
                                        </p:tav>
                                        <p:tav tm="100000">
                                          <p:val>
                                            <p:fltVal val="0"/>
                                          </p:val>
                                        </p:tav>
                                      </p:tavLst>
                                    </p:anim>
                                    <p:anim calcmode="lin" valueType="num">
                                      <p:cBhvr>
                                        <p:cTn id="68" dur="500"/>
                                        <p:tgtEl>
                                          <p:spTgt spid="10"/>
                                        </p:tgtEl>
                                        <p:attrNameLst>
                                          <p:attrName>style.rotation</p:attrName>
                                        </p:attrNameLst>
                                      </p:cBhvr>
                                      <p:tavLst>
                                        <p:tav tm="0">
                                          <p:val>
                                            <p:fltVal val="0"/>
                                          </p:val>
                                        </p:tav>
                                        <p:tav tm="100000">
                                          <p:val>
                                            <p:fltVal val="90"/>
                                          </p:val>
                                        </p:tav>
                                      </p:tavLst>
                                    </p:anim>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0" presetClass="path" presetSubtype="0" accel="50000" decel="50000" fill="hold" nodeType="clickEffect">
                                  <p:stCondLst>
                                    <p:cond delay="0"/>
                                  </p:stCondLst>
                                  <p:childTnLst>
                                    <p:animMotion origin="layout" path="M -0.0293 0.01852 L -0.0125 0.37523 " pathEditMode="relative" rAng="0" ptsTypes="AA">
                                      <p:cBhvr>
                                        <p:cTn id="79" dur="2000" fill="hold"/>
                                        <p:tgtEl>
                                          <p:spTgt spid="13"/>
                                        </p:tgtEl>
                                        <p:attrNameLst>
                                          <p:attrName>ppt_x</p:attrName>
                                          <p:attrName>ppt_y</p:attrName>
                                        </p:attrNameLst>
                                      </p:cBhvr>
                                      <p:rCtr x="833" y="17824"/>
                                    </p:animMotion>
                                  </p:childTnLst>
                                  <p:subTnLst>
                                    <p:set>
                                      <p:cBhvr override="childStyle">
                                        <p:cTn dur="1" fill="hold" display="0" masterRel="sameClick" afterEffect="1">
                                          <p:stCondLst>
                                            <p:cond evt="end" delay="0">
                                              <p:tn val="78"/>
                                            </p:cond>
                                          </p:stCondLst>
                                        </p:cTn>
                                        <p:tgtEl>
                                          <p:spTgt spid="13"/>
                                        </p:tgtEl>
                                        <p:attrNameLst>
                                          <p:attrName>style.visibility</p:attrName>
                                        </p:attrNameLst>
                                      </p:cBhvr>
                                      <p:to>
                                        <p:strVal val="hidden"/>
                                      </p:to>
                                    </p:set>
                                  </p:sub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fade">
                                      <p:cBhvr>
                                        <p:cTn id="89" dur="500"/>
                                        <p:tgtEl>
                                          <p:spTgt spid="14"/>
                                        </p:tgtEl>
                                      </p:cBhvr>
                                    </p:animEffect>
                                  </p:childTnLst>
                                </p:cTn>
                              </p:par>
                            </p:childTnLst>
                          </p:cTn>
                        </p:par>
                      </p:childTnLst>
                    </p:cTn>
                  </p:par>
                  <p:par>
                    <p:cTn id="90" fill="hold">
                      <p:stCondLst>
                        <p:cond delay="indefinite"/>
                      </p:stCondLst>
                      <p:childTnLst>
                        <p:par>
                          <p:cTn id="91" fill="hold">
                            <p:stCondLst>
                              <p:cond delay="0"/>
                            </p:stCondLst>
                            <p:childTnLst>
                              <p:par>
                                <p:cTn id="92" presetID="0" presetClass="path" presetSubtype="0" accel="50000" decel="50000" fill="hold" nodeType="clickEffect">
                                  <p:stCondLst>
                                    <p:cond delay="0"/>
                                  </p:stCondLst>
                                  <p:childTnLst>
                                    <p:animMotion origin="layout" path="M 0.6961 0.11018 L -0.00625 0.48287 " pathEditMode="relative" rAng="0" ptsTypes="AA">
                                      <p:cBhvr>
                                        <p:cTn id="93" dur="2000" fill="hold"/>
                                        <p:tgtEl>
                                          <p:spTgt spid="14"/>
                                        </p:tgtEl>
                                        <p:attrNameLst>
                                          <p:attrName>ppt_x</p:attrName>
                                          <p:attrName>ppt_y</p:attrName>
                                        </p:attrNameLst>
                                      </p:cBhvr>
                                      <p:rCtr x="-35117" y="18634"/>
                                    </p:animMotion>
                                  </p:childTnLst>
                                  <p:subTnLst>
                                    <p:set>
                                      <p:cBhvr override="childStyle">
                                        <p:cTn dur="1" fill="hold" display="0" masterRel="sameClick" afterEffect="1">
                                          <p:stCondLst>
                                            <p:cond evt="end" delay="0">
                                              <p:tn val="92"/>
                                            </p:cond>
                                          </p:stCondLst>
                                        </p:cTn>
                                        <p:tgtEl>
                                          <p:spTgt spid="14"/>
                                        </p:tgtEl>
                                        <p:attrNameLst>
                                          <p:attrName>style.visibility</p:attrName>
                                        </p:attrNameLst>
                                      </p:cBhvr>
                                      <p:to>
                                        <p:strVal val="hidden"/>
                                      </p:to>
                                    </p:set>
                                  </p:sub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14"/>
                                        </p:tgtEl>
                                      </p:cBhvr>
                                    </p:animEffect>
                                    <p:set>
                                      <p:cBhvr>
                                        <p:cTn id="98" dur="1" fill="hold">
                                          <p:stCondLst>
                                            <p:cond delay="499"/>
                                          </p:stCondLst>
                                        </p:cTn>
                                        <p:tgtEl>
                                          <p:spTgt spid="1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5"/>
                                        </p:tgtEl>
                                        <p:attrNameLst>
                                          <p:attrName>style.visibility</p:attrName>
                                        </p:attrNameLst>
                                      </p:cBhvr>
                                      <p:to>
                                        <p:strVal val="visible"/>
                                      </p:to>
                                    </p:set>
                                    <p:animEffect transition="in" filter="fade">
                                      <p:cBhvr>
                                        <p:cTn id="103" dur="500"/>
                                        <p:tgtEl>
                                          <p:spTgt spid="15"/>
                                        </p:tgtEl>
                                      </p:cBhvr>
                                    </p:animEffect>
                                  </p:childTnLst>
                                </p:cTn>
                              </p:par>
                            </p:childTnLst>
                          </p:cTn>
                        </p:par>
                      </p:childTnLst>
                    </p:cTn>
                  </p:par>
                  <p:par>
                    <p:cTn id="104" fill="hold">
                      <p:stCondLst>
                        <p:cond delay="indefinite"/>
                      </p:stCondLst>
                      <p:childTnLst>
                        <p:par>
                          <p:cTn id="105" fill="hold">
                            <p:stCondLst>
                              <p:cond delay="0"/>
                            </p:stCondLst>
                            <p:childTnLst>
                              <p:par>
                                <p:cTn id="106" presetID="0" presetClass="path" presetSubtype="0" accel="50000" decel="50000" fill="hold" nodeType="clickEffect">
                                  <p:stCondLst>
                                    <p:cond delay="0"/>
                                  </p:stCondLst>
                                  <p:childTnLst>
                                    <p:animMotion origin="layout" path="M 0.01748 -0.0026 L 0.13184 0.36684 " pathEditMode="relative" ptsTypes="AA">
                                      <p:cBhvr>
                                        <p:cTn id="107" dur="2000" fill="hold"/>
                                        <p:tgtEl>
                                          <p:spTgt spid="15"/>
                                        </p:tgtEl>
                                        <p:attrNameLst>
                                          <p:attrName>ppt_x</p:attrName>
                                          <p:attrName>ppt_y</p:attrName>
                                        </p:attrNameLst>
                                      </p:cBhvr>
                                    </p:animMotion>
                                  </p:childTnLst>
                                  <p:subTnLst>
                                    <p:set>
                                      <p:cBhvr override="childStyle">
                                        <p:cTn dur="1" fill="hold" display="0" masterRel="sameClick" afterEffect="1">
                                          <p:stCondLst>
                                            <p:cond evt="end" delay="0">
                                              <p:tn val="106"/>
                                            </p:cond>
                                          </p:stCondLst>
                                        </p:cTn>
                                        <p:tgtEl>
                                          <p:spTgt spid="15"/>
                                        </p:tgtEl>
                                        <p:attrNameLst>
                                          <p:attrName>style.visibility</p:attrName>
                                        </p:attrNameLst>
                                      </p:cBhvr>
                                      <p:to>
                                        <p:strVal val="hidden"/>
                                      </p:to>
                                    </p:set>
                                  </p:sub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15"/>
                                        </p:tgtEl>
                                      </p:cBhvr>
                                    </p:animEffect>
                                    <p:set>
                                      <p:cBhvr>
                                        <p:cTn id="112" dur="1" fill="hold">
                                          <p:stCondLst>
                                            <p:cond delay="499"/>
                                          </p:stCondLst>
                                        </p:cTn>
                                        <p:tgtEl>
                                          <p:spTgt spid="15"/>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fade">
                                      <p:cBhvr>
                                        <p:cTn id="115" dur="500"/>
                                        <p:tgtEl>
                                          <p:spTgt spid="16"/>
                                        </p:tgtEl>
                                      </p:cBhvr>
                                    </p:animEffect>
                                  </p:childTnLst>
                                </p:cTn>
                              </p:par>
                            </p:childTnLst>
                          </p:cTn>
                        </p:par>
                      </p:childTnLst>
                    </p:cTn>
                  </p:par>
                  <p:par>
                    <p:cTn id="116" fill="hold">
                      <p:stCondLst>
                        <p:cond delay="indefinite"/>
                      </p:stCondLst>
                      <p:childTnLst>
                        <p:par>
                          <p:cTn id="117" fill="hold">
                            <p:stCondLst>
                              <p:cond delay="0"/>
                            </p:stCondLst>
                            <p:childTnLst>
                              <p:par>
                                <p:cTn id="118" presetID="0" presetClass="path" presetSubtype="0" accel="50000" decel="50000" fill="hold" nodeType="clickEffect">
                                  <p:stCondLst>
                                    <p:cond delay="0"/>
                                  </p:stCondLst>
                                  <p:childTnLst>
                                    <p:animMotion origin="layout" path="M 0.02109 0.05648 L -0.27774 0.47963 " pathEditMode="relative" rAng="0" ptsTypes="AA">
                                      <p:cBhvr>
                                        <p:cTn id="119" dur="2000" fill="hold"/>
                                        <p:tgtEl>
                                          <p:spTgt spid="16"/>
                                        </p:tgtEl>
                                        <p:attrNameLst>
                                          <p:attrName>ppt_x</p:attrName>
                                          <p:attrName>ppt_y</p:attrName>
                                        </p:attrNameLst>
                                      </p:cBhvr>
                                      <p:rCtr x="-14948" y="21157"/>
                                    </p:animMotion>
                                  </p:childTnLst>
                                  <p:subTnLst>
                                    <p:set>
                                      <p:cBhvr override="childStyle">
                                        <p:cTn dur="1" fill="hold" display="0" masterRel="sameClick" afterEffect="1">
                                          <p:stCondLst>
                                            <p:cond evt="end" delay="0">
                                              <p:tn val="118"/>
                                            </p:cond>
                                          </p:stCondLst>
                                        </p:cTn>
                                        <p:tgtEl>
                                          <p:spTgt spid="16"/>
                                        </p:tgtEl>
                                        <p:attrNameLst>
                                          <p:attrName>style.visibility</p:attrName>
                                        </p:attrNameLst>
                                      </p:cBhvr>
                                      <p:to>
                                        <p:strVal val="hidden"/>
                                      </p:to>
                                    </p:set>
                                  </p:sub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16"/>
                                        </p:tgtEl>
                                      </p:cBhvr>
                                    </p:animEffect>
                                    <p:set>
                                      <p:cBhvr>
                                        <p:cTn id="124" dur="1" fill="hold">
                                          <p:stCondLst>
                                            <p:cond delay="499"/>
                                          </p:stCondLst>
                                        </p:cTn>
                                        <p:tgtEl>
                                          <p:spTgt spid="1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17"/>
                                        </p:tgtEl>
                                        <p:attrNameLst>
                                          <p:attrName>style.visibility</p:attrName>
                                        </p:attrNameLst>
                                      </p:cBhvr>
                                      <p:to>
                                        <p:strVal val="visible"/>
                                      </p:to>
                                    </p:set>
                                    <p:animEffect transition="in" filter="fade">
                                      <p:cBhvr>
                                        <p:cTn id="129" dur="500"/>
                                        <p:tgtEl>
                                          <p:spTgt spid="17"/>
                                        </p:tgtEl>
                                      </p:cBhvr>
                                    </p:animEffect>
                                  </p:childTnLst>
                                </p:cTn>
                              </p:par>
                            </p:childTnLst>
                          </p:cTn>
                        </p:par>
                      </p:childTnLst>
                    </p:cTn>
                  </p:par>
                  <p:par>
                    <p:cTn id="130" fill="hold">
                      <p:stCondLst>
                        <p:cond delay="indefinite"/>
                      </p:stCondLst>
                      <p:childTnLst>
                        <p:par>
                          <p:cTn id="131" fill="hold">
                            <p:stCondLst>
                              <p:cond delay="0"/>
                            </p:stCondLst>
                            <p:childTnLst>
                              <p:par>
                                <p:cTn id="132" presetID="0" presetClass="path" presetSubtype="0" accel="50000" decel="50000" fill="hold" nodeType="clickEffect">
                                  <p:stCondLst>
                                    <p:cond delay="0"/>
                                  </p:stCondLst>
                                  <p:childTnLst>
                                    <p:animMotion origin="layout" path="M -0.13255 -0.01898 L 0.13646 0.28727 " pathEditMode="relative" rAng="0" ptsTypes="AA">
                                      <p:cBhvr>
                                        <p:cTn id="133" dur="2000" fill="hold"/>
                                        <p:tgtEl>
                                          <p:spTgt spid="17"/>
                                        </p:tgtEl>
                                        <p:attrNameLst>
                                          <p:attrName>ppt_x</p:attrName>
                                          <p:attrName>ppt_y</p:attrName>
                                        </p:attrNameLst>
                                      </p:cBhvr>
                                      <p:rCtr x="13451" y="15301"/>
                                    </p:animMotion>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17"/>
                                        </p:tgtEl>
                                      </p:cBhvr>
                                    </p:animEffect>
                                    <p:set>
                                      <p:cBhvr>
                                        <p:cTn id="138" dur="1" fill="hold">
                                          <p:stCondLst>
                                            <p:cond delay="499"/>
                                          </p:stCondLst>
                                        </p:cTn>
                                        <p:tgtEl>
                                          <p:spTgt spid="17"/>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22"/>
                                        </p:tgtEl>
                                        <p:attrNameLst>
                                          <p:attrName>style.visibility</p:attrName>
                                        </p:attrNameLst>
                                      </p:cBhvr>
                                      <p:to>
                                        <p:strVal val="visible"/>
                                      </p:to>
                                    </p:set>
                                    <p:animEffect transition="in" filter="fade">
                                      <p:cBhvr>
                                        <p:cTn id="143" dur="500"/>
                                        <p:tgtEl>
                                          <p:spTgt spid="22"/>
                                        </p:tgtEl>
                                      </p:cBhvr>
                                    </p:animEffect>
                                  </p:childTnLst>
                                </p:cTn>
                              </p:par>
                            </p:childTnLst>
                          </p:cTn>
                        </p:par>
                      </p:childTnLst>
                    </p:cTn>
                  </p:par>
                  <p:par>
                    <p:cTn id="144" fill="hold">
                      <p:stCondLst>
                        <p:cond delay="indefinite"/>
                      </p:stCondLst>
                      <p:childTnLst>
                        <p:par>
                          <p:cTn id="145" fill="hold">
                            <p:stCondLst>
                              <p:cond delay="0"/>
                            </p:stCondLst>
                            <p:childTnLst>
                              <p:par>
                                <p:cTn id="146" presetID="0" presetClass="path" presetSubtype="0" accel="50000" decel="50000" fill="hold" nodeType="clickEffect">
                                  <p:stCondLst>
                                    <p:cond delay="0"/>
                                  </p:stCondLst>
                                  <p:childTnLst>
                                    <p:animMotion origin="layout" path="M 0.08242 0.05509 L 0.22852 0.33426 " pathEditMode="relative" rAng="0" ptsTypes="AA">
                                      <p:cBhvr>
                                        <p:cTn id="147" dur="2000" fill="hold"/>
                                        <p:tgtEl>
                                          <p:spTgt spid="22"/>
                                        </p:tgtEl>
                                        <p:attrNameLst>
                                          <p:attrName>ppt_x</p:attrName>
                                          <p:attrName>ppt_y</p:attrName>
                                        </p:attrNameLst>
                                      </p:cBhvr>
                                      <p:rCtr x="7305" y="13958"/>
                                    </p:animMotion>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nodeType="clickEffect">
                                  <p:stCondLst>
                                    <p:cond delay="0"/>
                                  </p:stCondLst>
                                  <p:childTnLst>
                                    <p:animEffect transition="out" filter="fade">
                                      <p:cBhvr>
                                        <p:cTn id="151" dur="500"/>
                                        <p:tgtEl>
                                          <p:spTgt spid="22"/>
                                        </p:tgtEl>
                                      </p:cBhvr>
                                    </p:animEffect>
                                    <p:set>
                                      <p:cBhvr>
                                        <p:cTn id="152" dur="1" fill="hold">
                                          <p:stCondLst>
                                            <p:cond delay="499"/>
                                          </p:stCondLst>
                                        </p:cTn>
                                        <p:tgtEl>
                                          <p:spTgt spid="22"/>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12"/>
                                        </p:tgtEl>
                                        <p:attrNameLst>
                                          <p:attrName>style.visibility</p:attrName>
                                        </p:attrNameLst>
                                      </p:cBhvr>
                                      <p:to>
                                        <p:strVal val="visible"/>
                                      </p:to>
                                    </p:set>
                                    <p:animEffect transition="in" filter="fade">
                                      <p:cBhvr>
                                        <p:cTn id="157" dur="500"/>
                                        <p:tgtEl>
                                          <p:spTgt spid="12"/>
                                        </p:tgtEl>
                                      </p:cBhvr>
                                    </p:animEffect>
                                  </p:childTnLst>
                                </p:cTn>
                              </p:par>
                            </p:childTnLst>
                          </p:cTn>
                        </p:par>
                      </p:childTnLst>
                    </p:cTn>
                  </p:par>
                  <p:par>
                    <p:cTn id="158" fill="hold">
                      <p:stCondLst>
                        <p:cond delay="indefinite"/>
                      </p:stCondLst>
                      <p:childTnLst>
                        <p:par>
                          <p:cTn id="159" fill="hold">
                            <p:stCondLst>
                              <p:cond delay="0"/>
                            </p:stCondLst>
                            <p:childTnLst>
                              <p:par>
                                <p:cTn id="160" presetID="0" presetClass="path" presetSubtype="0" accel="50000" decel="50000" fill="hold" nodeType="clickEffect">
                                  <p:stCondLst>
                                    <p:cond delay="0"/>
                                  </p:stCondLst>
                                  <p:childTnLst>
                                    <p:animMotion origin="layout" path="M 0.00495 -0.02801 L -0.53502 0.36551 " pathEditMode="relative" rAng="0" ptsTypes="AA">
                                      <p:cBhvr>
                                        <p:cTn id="161" dur="2000" fill="hold"/>
                                        <p:tgtEl>
                                          <p:spTgt spid="12"/>
                                        </p:tgtEl>
                                        <p:attrNameLst>
                                          <p:attrName>ppt_x</p:attrName>
                                          <p:attrName>ppt_y</p:attrName>
                                        </p:attrNameLst>
                                      </p:cBhvr>
                                      <p:rCtr x="-27005" y="19676"/>
                                    </p:animMotion>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500"/>
                                        <p:tgtEl>
                                          <p:spTgt spid="12"/>
                                        </p:tgtEl>
                                      </p:cBhvr>
                                    </p:animEffect>
                                    <p:set>
                                      <p:cBhvr>
                                        <p:cTn id="166" dur="1" fill="hold">
                                          <p:stCondLst>
                                            <p:cond delay="499"/>
                                          </p:stCondLst>
                                        </p:cTn>
                                        <p:tgtEl>
                                          <p:spTgt spid="12"/>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nodeType="clickEffect">
                                  <p:stCondLst>
                                    <p:cond delay="0"/>
                                  </p:stCondLst>
                                  <p:childTnLst>
                                    <p:set>
                                      <p:cBhvr>
                                        <p:cTn id="170" dur="1" fill="hold">
                                          <p:stCondLst>
                                            <p:cond delay="0"/>
                                          </p:stCondLst>
                                        </p:cTn>
                                        <p:tgtEl>
                                          <p:spTgt spid="18"/>
                                        </p:tgtEl>
                                        <p:attrNameLst>
                                          <p:attrName>style.visibility</p:attrName>
                                        </p:attrNameLst>
                                      </p:cBhvr>
                                      <p:to>
                                        <p:strVal val="visible"/>
                                      </p:to>
                                    </p:set>
                                    <p:animEffect transition="in" filter="fade">
                                      <p:cBhvr>
                                        <p:cTn id="171" dur="500"/>
                                        <p:tgtEl>
                                          <p:spTgt spid="18"/>
                                        </p:tgtEl>
                                      </p:cBhvr>
                                    </p:animEffect>
                                  </p:childTnLst>
                                </p:cTn>
                              </p:par>
                            </p:childTnLst>
                          </p:cTn>
                        </p:par>
                      </p:childTnLst>
                    </p:cTn>
                  </p:par>
                  <p:par>
                    <p:cTn id="172" fill="hold">
                      <p:stCondLst>
                        <p:cond delay="indefinite"/>
                      </p:stCondLst>
                      <p:childTnLst>
                        <p:par>
                          <p:cTn id="173" fill="hold">
                            <p:stCondLst>
                              <p:cond delay="0"/>
                            </p:stCondLst>
                            <p:childTnLst>
                              <p:par>
                                <p:cTn id="174" presetID="0" presetClass="path" presetSubtype="0" accel="50000" decel="50000" fill="hold" nodeType="clickEffect">
                                  <p:stCondLst>
                                    <p:cond delay="0"/>
                                  </p:stCondLst>
                                  <p:childTnLst>
                                    <p:animMotion origin="layout" path="M 0.06302 -0.04838 L -0.15 0.40231 " pathEditMode="relative" rAng="0" ptsTypes="AA">
                                      <p:cBhvr>
                                        <p:cTn id="175" dur="2000" fill="hold"/>
                                        <p:tgtEl>
                                          <p:spTgt spid="18"/>
                                        </p:tgtEl>
                                        <p:attrNameLst>
                                          <p:attrName>ppt_x</p:attrName>
                                          <p:attrName>ppt_y</p:attrName>
                                        </p:attrNameLst>
                                      </p:cBhvr>
                                      <p:rCtr x="-10651" y="22523"/>
                                    </p:animMotion>
                                  </p:childTnLst>
                                </p:cTn>
                              </p:par>
                            </p:childTnLst>
                          </p:cTn>
                        </p:par>
                      </p:childTnLst>
                    </p:cTn>
                  </p:par>
                  <p:par>
                    <p:cTn id="176" fill="hold">
                      <p:stCondLst>
                        <p:cond delay="indefinite"/>
                      </p:stCondLst>
                      <p:childTnLst>
                        <p:par>
                          <p:cTn id="177" fill="hold">
                            <p:stCondLst>
                              <p:cond delay="0"/>
                            </p:stCondLst>
                            <p:childTnLst>
                              <p:par>
                                <p:cTn id="178" presetID="10" presetClass="exit" presetSubtype="0" fill="hold" nodeType="clickEffect">
                                  <p:stCondLst>
                                    <p:cond delay="0"/>
                                  </p:stCondLst>
                                  <p:childTnLst>
                                    <p:animEffect transition="out" filter="fade">
                                      <p:cBhvr>
                                        <p:cTn id="179" dur="500"/>
                                        <p:tgtEl>
                                          <p:spTgt spid="18"/>
                                        </p:tgtEl>
                                      </p:cBhvr>
                                    </p:animEffect>
                                    <p:set>
                                      <p:cBhvr>
                                        <p:cTn id="180" dur="1" fill="hold">
                                          <p:stCondLst>
                                            <p:cond delay="499"/>
                                          </p:stCondLst>
                                        </p:cTn>
                                        <p:tgtEl>
                                          <p:spTgt spid="18"/>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nodeType="clickEffect">
                                  <p:stCondLst>
                                    <p:cond delay="0"/>
                                  </p:stCondLst>
                                  <p:childTnLst>
                                    <p:set>
                                      <p:cBhvr>
                                        <p:cTn id="184" dur="1" fill="hold">
                                          <p:stCondLst>
                                            <p:cond delay="0"/>
                                          </p:stCondLst>
                                        </p:cTn>
                                        <p:tgtEl>
                                          <p:spTgt spid="19"/>
                                        </p:tgtEl>
                                        <p:attrNameLst>
                                          <p:attrName>style.visibility</p:attrName>
                                        </p:attrNameLst>
                                      </p:cBhvr>
                                      <p:to>
                                        <p:strVal val="visible"/>
                                      </p:to>
                                    </p:set>
                                    <p:animEffect transition="in" filter="fade">
                                      <p:cBhvr>
                                        <p:cTn id="185" dur="500"/>
                                        <p:tgtEl>
                                          <p:spTgt spid="19"/>
                                        </p:tgtEl>
                                      </p:cBhvr>
                                    </p:animEffect>
                                  </p:childTnLst>
                                </p:cTn>
                              </p:par>
                            </p:childTnLst>
                          </p:cTn>
                        </p:par>
                      </p:childTnLst>
                    </p:cTn>
                  </p:par>
                  <p:par>
                    <p:cTn id="186" fill="hold">
                      <p:stCondLst>
                        <p:cond delay="indefinite"/>
                      </p:stCondLst>
                      <p:childTnLst>
                        <p:par>
                          <p:cTn id="187" fill="hold">
                            <p:stCondLst>
                              <p:cond delay="0"/>
                            </p:stCondLst>
                            <p:childTnLst>
                              <p:par>
                                <p:cTn id="188" presetID="0" presetClass="path" presetSubtype="0" accel="50000" decel="50000" fill="hold" nodeType="clickEffect">
                                  <p:stCondLst>
                                    <p:cond delay="0"/>
                                  </p:stCondLst>
                                  <p:childTnLst>
                                    <p:animMotion origin="layout" path="M 0.00635 -0.00694 L 0.3374 0.3849 " pathEditMode="relative" ptsTypes="AA">
                                      <p:cBhvr>
                                        <p:cTn id="189" dur="2000" fill="hold"/>
                                        <p:tgtEl>
                                          <p:spTgt spid="19"/>
                                        </p:tgtEl>
                                        <p:attrNameLst>
                                          <p:attrName>ppt_x</p:attrName>
                                          <p:attrName>ppt_y</p:attrName>
                                        </p:attrNameLst>
                                      </p:cBhvr>
                                    </p:animMotion>
                                  </p:childTnLst>
                                </p:cTn>
                              </p:par>
                            </p:childTnLst>
                          </p:cTn>
                        </p:par>
                      </p:childTnLst>
                    </p:cTn>
                  </p:par>
                  <p:par>
                    <p:cTn id="190" fill="hold">
                      <p:stCondLst>
                        <p:cond delay="indefinite"/>
                      </p:stCondLst>
                      <p:childTnLst>
                        <p:par>
                          <p:cTn id="191" fill="hold">
                            <p:stCondLst>
                              <p:cond delay="0"/>
                            </p:stCondLst>
                            <p:childTnLst>
                              <p:par>
                                <p:cTn id="192" presetID="10" presetClass="exit" presetSubtype="0" fill="hold" nodeType="clickEffect">
                                  <p:stCondLst>
                                    <p:cond delay="0"/>
                                  </p:stCondLst>
                                  <p:childTnLst>
                                    <p:animEffect transition="out" filter="fade">
                                      <p:cBhvr>
                                        <p:cTn id="193" dur="500"/>
                                        <p:tgtEl>
                                          <p:spTgt spid="19"/>
                                        </p:tgtEl>
                                      </p:cBhvr>
                                    </p:animEffect>
                                    <p:set>
                                      <p:cBhvr>
                                        <p:cTn id="194" dur="1" fill="hold">
                                          <p:stCondLst>
                                            <p:cond delay="499"/>
                                          </p:stCondLst>
                                        </p:cTn>
                                        <p:tgtEl>
                                          <p:spTgt spid="19"/>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20"/>
                                        </p:tgtEl>
                                        <p:attrNameLst>
                                          <p:attrName>style.visibility</p:attrName>
                                        </p:attrNameLst>
                                      </p:cBhvr>
                                      <p:to>
                                        <p:strVal val="visible"/>
                                      </p:to>
                                    </p:set>
                                    <p:animEffect transition="in" filter="fade">
                                      <p:cBhvr>
                                        <p:cTn id="199" dur="500"/>
                                        <p:tgtEl>
                                          <p:spTgt spid="20"/>
                                        </p:tgtEl>
                                      </p:cBhvr>
                                    </p:animEffect>
                                  </p:childTnLst>
                                </p:cTn>
                              </p:par>
                            </p:childTnLst>
                          </p:cTn>
                        </p:par>
                      </p:childTnLst>
                    </p:cTn>
                  </p:par>
                  <p:par>
                    <p:cTn id="200" fill="hold">
                      <p:stCondLst>
                        <p:cond delay="indefinite"/>
                      </p:stCondLst>
                      <p:childTnLst>
                        <p:par>
                          <p:cTn id="201" fill="hold">
                            <p:stCondLst>
                              <p:cond delay="0"/>
                            </p:stCondLst>
                            <p:childTnLst>
                              <p:par>
                                <p:cTn id="202" presetID="0" presetClass="path" presetSubtype="0" accel="50000" decel="50000" fill="hold" nodeType="clickEffect">
                                  <p:stCondLst>
                                    <p:cond delay="0"/>
                                  </p:stCondLst>
                                  <p:childTnLst>
                                    <p:animMotion origin="layout" path="M 0.01445 -0.05602 L -0.02214 0.29583 " pathEditMode="relative" rAng="0" ptsTypes="AA">
                                      <p:cBhvr>
                                        <p:cTn id="203" dur="2000" fill="hold"/>
                                        <p:tgtEl>
                                          <p:spTgt spid="20"/>
                                        </p:tgtEl>
                                        <p:attrNameLst>
                                          <p:attrName>ppt_x</p:attrName>
                                          <p:attrName>ppt_y</p:attrName>
                                        </p:attrNameLst>
                                      </p:cBhvr>
                                      <p:rCtr x="-1836" y="17593"/>
                                    </p:animMotion>
                                  </p:childTnLst>
                                </p:cTn>
                              </p:par>
                            </p:childTnLst>
                          </p:cTn>
                        </p:par>
                      </p:childTnLst>
                    </p:cTn>
                  </p:par>
                  <p:par>
                    <p:cTn id="204" fill="hold">
                      <p:stCondLst>
                        <p:cond delay="indefinite"/>
                      </p:stCondLst>
                      <p:childTnLst>
                        <p:par>
                          <p:cTn id="205" fill="hold">
                            <p:stCondLst>
                              <p:cond delay="0"/>
                            </p:stCondLst>
                            <p:childTnLst>
                              <p:par>
                                <p:cTn id="206" presetID="10" presetClass="exit" presetSubtype="0" fill="hold" nodeType="clickEffect">
                                  <p:stCondLst>
                                    <p:cond delay="0"/>
                                  </p:stCondLst>
                                  <p:childTnLst>
                                    <p:animEffect transition="out" filter="fade">
                                      <p:cBhvr>
                                        <p:cTn id="207" dur="500"/>
                                        <p:tgtEl>
                                          <p:spTgt spid="20"/>
                                        </p:tgtEl>
                                      </p:cBhvr>
                                    </p:animEffect>
                                    <p:set>
                                      <p:cBhvr>
                                        <p:cTn id="20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D786FEB-9653-D6AA-D9B2-A5E03E55864E}"/>
            </a:ext>
          </a:extLst>
        </p:cNvPr>
        <p:cNvGrpSpPr/>
        <p:nvPr/>
      </p:nvGrpSpPr>
      <p:grpSpPr>
        <a:xfrm>
          <a:off x="0" y="0"/>
          <a:ext cx="0" cy="0"/>
          <a:chOff x="0" y="0"/>
          <a:chExt cx="0" cy="0"/>
        </a:xfrm>
      </p:grpSpPr>
      <p:sp>
        <p:nvSpPr>
          <p:cNvPr id="12" name="Shape 145">
            <a:extLst>
              <a:ext uri="{FF2B5EF4-FFF2-40B4-BE49-F238E27FC236}">
                <a16:creationId xmlns:a16="http://schemas.microsoft.com/office/drawing/2014/main" id="{D0222C65-DB11-F761-873D-6B2888D80FE1}"/>
              </a:ext>
            </a:extLst>
          </p:cNvPr>
          <p:cNvSpPr/>
          <p:nvPr/>
        </p:nvSpPr>
        <p:spPr>
          <a:xfrm>
            <a:off x="449730" y="1577789"/>
            <a:ext cx="2616199" cy="999184"/>
          </a:xfrm>
          <a:prstGeom prst="roundRect">
            <a:avLst>
              <a:gd name="adj" fmla="val 10152"/>
            </a:avLst>
          </a:prstGeom>
          <a:solidFill>
            <a:srgbClr val="FF0000">
              <a:alpha val="80000"/>
            </a:srgbClr>
          </a:solidFill>
          <a:ln w="12700">
            <a:miter lim="400000"/>
          </a:ln>
          <a:effectLst>
            <a:outerShdw dir="5400000" rotWithShape="0">
              <a:srgbClr val="000000">
                <a:alpha val="50000"/>
              </a:srgbClr>
            </a:outerShdw>
          </a:effectLst>
        </p:spPr>
        <p:txBody>
          <a:bodyPr lIns="25400" tIns="25400" rIns="25400" bIns="25400" anchor="ctr"/>
          <a:lstStyle/>
          <a:p>
            <a:pPr defTabSz="550862">
              <a:defRPr sz="2000">
                <a:solidFill>
                  <a:srgbClr val="FFFFFF"/>
                </a:solidFill>
              </a:defRPr>
            </a:pPr>
            <a:r>
              <a:rPr lang="es-CL" b="1" dirty="0">
                <a:latin typeface="Aptos" panose="020B0004020202020204" pitchFamily="34" charset="0"/>
              </a:rPr>
              <a:t>RESIDUOS PELIGROSOS</a:t>
            </a:r>
          </a:p>
        </p:txBody>
      </p:sp>
      <p:sp>
        <p:nvSpPr>
          <p:cNvPr id="13" name="Shape 146">
            <a:extLst>
              <a:ext uri="{FF2B5EF4-FFF2-40B4-BE49-F238E27FC236}">
                <a16:creationId xmlns:a16="http://schemas.microsoft.com/office/drawing/2014/main" id="{322A2B7F-A99A-85FD-5E09-6F3663BBDAF8}"/>
              </a:ext>
            </a:extLst>
          </p:cNvPr>
          <p:cNvSpPr/>
          <p:nvPr/>
        </p:nvSpPr>
        <p:spPr>
          <a:xfrm>
            <a:off x="4187395" y="1577788"/>
            <a:ext cx="2616199" cy="999183"/>
          </a:xfrm>
          <a:prstGeom prst="roundRect">
            <a:avLst>
              <a:gd name="adj" fmla="val 10152"/>
            </a:avLst>
          </a:prstGeom>
          <a:solidFill>
            <a:srgbClr val="FFFF00">
              <a:alpha val="80000"/>
            </a:srgbClr>
          </a:solidFill>
          <a:ln w="12700">
            <a:miter lim="400000"/>
          </a:ln>
          <a:effectLst>
            <a:outerShdw dir="5400000" rotWithShape="0">
              <a:srgbClr val="000000">
                <a:alpha val="50000"/>
              </a:srgbClr>
            </a:outerShdw>
          </a:effectLst>
        </p:spPr>
        <p:txBody>
          <a:bodyPr lIns="25400" tIns="25400" rIns="25400" bIns="25400" anchor="ctr"/>
          <a:lstStyle/>
          <a:p>
            <a:pPr algn="ctr"/>
            <a:r>
              <a:rPr lang="es-CL" sz="2000" b="1" dirty="0">
                <a:solidFill>
                  <a:schemeClr val="tx1"/>
                </a:solidFill>
                <a:latin typeface="Aptos" panose="020B0004020202020204" pitchFamily="34" charset="0"/>
              </a:rPr>
              <a:t>RESIDUOS ESPECIALES</a:t>
            </a:r>
          </a:p>
        </p:txBody>
      </p:sp>
      <p:sp>
        <p:nvSpPr>
          <p:cNvPr id="14" name="Shape 145">
            <a:extLst>
              <a:ext uri="{FF2B5EF4-FFF2-40B4-BE49-F238E27FC236}">
                <a16:creationId xmlns:a16="http://schemas.microsoft.com/office/drawing/2014/main" id="{FD46E557-9EA0-D97C-4A80-F63CAF02C890}"/>
              </a:ext>
            </a:extLst>
          </p:cNvPr>
          <p:cNvSpPr/>
          <p:nvPr/>
        </p:nvSpPr>
        <p:spPr>
          <a:xfrm>
            <a:off x="8258792" y="1577788"/>
            <a:ext cx="2616199" cy="999184"/>
          </a:xfrm>
          <a:prstGeom prst="roundRect">
            <a:avLst>
              <a:gd name="adj" fmla="val 10152"/>
            </a:avLst>
          </a:prstGeom>
          <a:solidFill>
            <a:schemeClr val="bg1">
              <a:lumMod val="50000"/>
              <a:alpha val="80000"/>
            </a:schemeClr>
          </a:solidFill>
          <a:ln w="12700">
            <a:miter lim="400000"/>
          </a:ln>
          <a:effectLst>
            <a:outerShdw dir="5400000" rotWithShape="0">
              <a:srgbClr val="000000">
                <a:alpha val="50000"/>
              </a:srgbClr>
            </a:outerShdw>
          </a:effectLst>
        </p:spPr>
        <p:txBody>
          <a:bodyPr lIns="25400" tIns="25400" rIns="25400" bIns="25400" anchor="ctr"/>
          <a:lstStyle/>
          <a:p>
            <a:pPr algn="ctr" defTabSz="550862">
              <a:defRPr sz="2000">
                <a:solidFill>
                  <a:srgbClr val="FFFFFF"/>
                </a:solidFill>
              </a:defRPr>
            </a:pPr>
            <a:r>
              <a:rPr lang="es-CL" b="1" dirty="0">
                <a:latin typeface="Aptos" panose="020B0004020202020204" pitchFamily="34" charset="0"/>
              </a:rPr>
              <a:t>RESIDUOS DOMICILIARIOS</a:t>
            </a:r>
          </a:p>
        </p:txBody>
      </p:sp>
      <p:sp>
        <p:nvSpPr>
          <p:cNvPr id="15" name="Shape 143">
            <a:extLst>
              <a:ext uri="{FF2B5EF4-FFF2-40B4-BE49-F238E27FC236}">
                <a16:creationId xmlns:a16="http://schemas.microsoft.com/office/drawing/2014/main" id="{B03AF3C8-28B5-B353-ACF5-B65C53E0AA3E}"/>
              </a:ext>
            </a:extLst>
          </p:cNvPr>
          <p:cNvSpPr/>
          <p:nvPr/>
        </p:nvSpPr>
        <p:spPr>
          <a:xfrm>
            <a:off x="2287462" y="288524"/>
            <a:ext cx="8241680" cy="605294"/>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defTabSz="304800">
              <a:defRPr sz="3600" b="1">
                <a:solidFill>
                  <a:srgbClr val="174F86"/>
                </a:solidFill>
                <a:latin typeface="Calibri"/>
                <a:ea typeface="Calibri"/>
                <a:cs typeface="Calibri"/>
                <a:sym typeface="Calibri"/>
              </a:defRPr>
            </a:lvl1pPr>
          </a:lstStyle>
          <a:p>
            <a:r>
              <a:rPr lang="es-CL" dirty="0">
                <a:solidFill>
                  <a:schemeClr val="bg1"/>
                </a:solidFill>
                <a:latin typeface="Aptos" panose="020B0004020202020204" pitchFamily="34" charset="0"/>
              </a:rPr>
              <a:t>DISPOSICION FINAL DE LOS RESIDUOS</a:t>
            </a:r>
            <a:endParaRPr dirty="0">
              <a:solidFill>
                <a:schemeClr val="bg1"/>
              </a:solidFill>
              <a:latin typeface="Aptos" panose="020B0004020202020204" pitchFamily="34" charset="0"/>
            </a:endParaRPr>
          </a:p>
        </p:txBody>
      </p:sp>
      <p:pic>
        <p:nvPicPr>
          <p:cNvPr id="16" name="Imagen 15">
            <a:extLst>
              <a:ext uri="{FF2B5EF4-FFF2-40B4-BE49-F238E27FC236}">
                <a16:creationId xmlns:a16="http://schemas.microsoft.com/office/drawing/2014/main" id="{53EBCCC4-0023-BBF5-6E27-1C9467DBBE2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19882" y="2827000"/>
            <a:ext cx="2075893" cy="1329505"/>
          </a:xfrm>
          <a:prstGeom prst="rect">
            <a:avLst/>
          </a:prstGeom>
          <a:ln>
            <a:solidFill>
              <a:schemeClr val="tx1"/>
            </a:solidFill>
          </a:ln>
        </p:spPr>
      </p:pic>
      <p:pic>
        <p:nvPicPr>
          <p:cNvPr id="17" name="Imagen 16">
            <a:extLst>
              <a:ext uri="{FF2B5EF4-FFF2-40B4-BE49-F238E27FC236}">
                <a16:creationId xmlns:a16="http://schemas.microsoft.com/office/drawing/2014/main" id="{6B4A9AA0-8192-E44B-1927-8F859DC9A8B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77907" y="4567424"/>
            <a:ext cx="2877670" cy="1425574"/>
          </a:xfrm>
          <a:prstGeom prst="rect">
            <a:avLst/>
          </a:prstGeom>
          <a:ln>
            <a:solidFill>
              <a:schemeClr val="tx1"/>
            </a:solidFill>
          </a:ln>
        </p:spPr>
      </p:pic>
      <p:sp>
        <p:nvSpPr>
          <p:cNvPr id="18" name="Shape 146">
            <a:extLst>
              <a:ext uri="{FF2B5EF4-FFF2-40B4-BE49-F238E27FC236}">
                <a16:creationId xmlns:a16="http://schemas.microsoft.com/office/drawing/2014/main" id="{404BECC3-E7CA-E65A-4A46-69957428801C}"/>
              </a:ext>
            </a:extLst>
          </p:cNvPr>
          <p:cNvSpPr/>
          <p:nvPr/>
        </p:nvSpPr>
        <p:spPr>
          <a:xfrm>
            <a:off x="3354296" y="2827000"/>
            <a:ext cx="2427939" cy="525800"/>
          </a:xfrm>
          <a:prstGeom prst="roundRect">
            <a:avLst>
              <a:gd name="adj" fmla="val 10152"/>
            </a:avLst>
          </a:prstGeom>
          <a:solidFill>
            <a:srgbClr val="FFFF00">
              <a:alpha val="80000"/>
            </a:srgbClr>
          </a:solidFill>
          <a:ln w="12700">
            <a:miter lim="400000"/>
          </a:ln>
          <a:effectLst>
            <a:outerShdw dir="5400000" rotWithShape="0">
              <a:srgbClr val="000000">
                <a:alpha val="50000"/>
              </a:srgbClr>
            </a:outerShdw>
          </a:effectLst>
        </p:spPr>
        <p:txBody>
          <a:bodyPr lIns="25400" tIns="25400" rIns="25400" bIns="25400" anchor="ctr"/>
          <a:lstStyle/>
          <a:p>
            <a:pPr algn="ctr"/>
            <a:r>
              <a:rPr lang="es-CL" sz="2000" b="1" dirty="0">
                <a:solidFill>
                  <a:schemeClr val="tx1"/>
                </a:solidFill>
                <a:latin typeface="Aptos" panose="020B0004020202020204" pitchFamily="34" charset="0"/>
              </a:rPr>
              <a:t>PATOLOGICOS Y </a:t>
            </a:r>
          </a:p>
          <a:p>
            <a:pPr algn="ctr"/>
            <a:r>
              <a:rPr lang="es-CL" sz="2000" b="1" dirty="0">
                <a:latin typeface="Aptos" panose="020B0004020202020204" pitchFamily="34" charset="0"/>
              </a:rPr>
              <a:t>CORTOPUNZANTES</a:t>
            </a:r>
            <a:endParaRPr lang="es-CL" sz="2000" b="1" dirty="0">
              <a:solidFill>
                <a:schemeClr val="tx1"/>
              </a:solidFill>
              <a:latin typeface="Aptos" panose="020B0004020202020204" pitchFamily="34" charset="0"/>
            </a:endParaRPr>
          </a:p>
        </p:txBody>
      </p:sp>
      <p:sp>
        <p:nvSpPr>
          <p:cNvPr id="19" name="Shape 146">
            <a:extLst>
              <a:ext uri="{FF2B5EF4-FFF2-40B4-BE49-F238E27FC236}">
                <a16:creationId xmlns:a16="http://schemas.microsoft.com/office/drawing/2014/main" id="{7731AE1E-CE21-EAE8-AFD9-733490AFB546}"/>
              </a:ext>
            </a:extLst>
          </p:cNvPr>
          <p:cNvSpPr/>
          <p:nvPr/>
        </p:nvSpPr>
        <p:spPr>
          <a:xfrm>
            <a:off x="5858565" y="2830118"/>
            <a:ext cx="1890058" cy="433941"/>
          </a:xfrm>
          <a:prstGeom prst="roundRect">
            <a:avLst>
              <a:gd name="adj" fmla="val 10152"/>
            </a:avLst>
          </a:prstGeom>
          <a:solidFill>
            <a:srgbClr val="FFFF00">
              <a:alpha val="80000"/>
            </a:srgbClr>
          </a:solidFill>
          <a:ln w="12700">
            <a:miter lim="400000"/>
          </a:ln>
          <a:effectLst>
            <a:outerShdw dir="5400000" rotWithShape="0">
              <a:srgbClr val="000000">
                <a:alpha val="50000"/>
              </a:srgbClr>
            </a:outerShdw>
          </a:effectLst>
        </p:spPr>
        <p:txBody>
          <a:bodyPr lIns="25400" tIns="25400" rIns="25400" bIns="25400" anchor="ctr"/>
          <a:lstStyle/>
          <a:p>
            <a:pPr algn="ctr"/>
            <a:r>
              <a:rPr lang="es-CL" sz="2000" b="1" dirty="0">
                <a:solidFill>
                  <a:schemeClr val="tx1"/>
                </a:solidFill>
                <a:latin typeface="Aptos" panose="020B0004020202020204" pitchFamily="34" charset="0"/>
              </a:rPr>
              <a:t>ESPECIALES</a:t>
            </a:r>
          </a:p>
        </p:txBody>
      </p:sp>
      <p:pic>
        <p:nvPicPr>
          <p:cNvPr id="20" name="Imagen 19">
            <a:extLst>
              <a:ext uri="{FF2B5EF4-FFF2-40B4-BE49-F238E27FC236}">
                <a16:creationId xmlns:a16="http://schemas.microsoft.com/office/drawing/2014/main" id="{F09D4502-9740-444F-8EB8-DC735B1A1B6D}"/>
              </a:ext>
            </a:extLst>
          </p:cNvPr>
          <p:cNvPicPr>
            <a:picLocks noChangeAspect="1"/>
          </p:cNvPicPr>
          <p:nvPr/>
        </p:nvPicPr>
        <p:blipFill>
          <a:blip r:embed="rId5"/>
          <a:stretch>
            <a:fillRect/>
          </a:stretch>
        </p:blipFill>
        <p:spPr>
          <a:xfrm>
            <a:off x="3354295" y="3671871"/>
            <a:ext cx="2259306" cy="1271610"/>
          </a:xfrm>
          <a:prstGeom prst="rect">
            <a:avLst/>
          </a:prstGeom>
          <a:ln>
            <a:solidFill>
              <a:schemeClr val="tx1"/>
            </a:solidFill>
          </a:ln>
        </p:spPr>
      </p:pic>
      <p:pic>
        <p:nvPicPr>
          <p:cNvPr id="21" name="Imagen 20">
            <a:extLst>
              <a:ext uri="{FF2B5EF4-FFF2-40B4-BE49-F238E27FC236}">
                <a16:creationId xmlns:a16="http://schemas.microsoft.com/office/drawing/2014/main" id="{1C72BEE7-0760-2168-9B67-CD926D2F47AE}"/>
              </a:ext>
            </a:extLst>
          </p:cNvPr>
          <p:cNvPicPr>
            <a:picLocks noChangeAspect="1"/>
          </p:cNvPicPr>
          <p:nvPr/>
        </p:nvPicPr>
        <p:blipFill>
          <a:blip r:embed="rId6"/>
          <a:stretch>
            <a:fillRect/>
          </a:stretch>
        </p:blipFill>
        <p:spPr>
          <a:xfrm>
            <a:off x="5913912" y="3610739"/>
            <a:ext cx="1779364" cy="1334523"/>
          </a:xfrm>
          <a:prstGeom prst="rect">
            <a:avLst/>
          </a:prstGeom>
          <a:ln>
            <a:solidFill>
              <a:schemeClr val="tx1"/>
            </a:solidFill>
          </a:ln>
        </p:spPr>
      </p:pic>
      <p:pic>
        <p:nvPicPr>
          <p:cNvPr id="22" name="Imagen 21">
            <a:extLst>
              <a:ext uri="{FF2B5EF4-FFF2-40B4-BE49-F238E27FC236}">
                <a16:creationId xmlns:a16="http://schemas.microsoft.com/office/drawing/2014/main" id="{FD0EB47A-D01B-AED4-0358-E2BAC266A953}"/>
              </a:ext>
            </a:extLst>
          </p:cNvPr>
          <p:cNvPicPr>
            <a:picLocks noChangeAspect="1"/>
          </p:cNvPicPr>
          <p:nvPr/>
        </p:nvPicPr>
        <p:blipFill>
          <a:blip r:embed="rId7"/>
          <a:stretch>
            <a:fillRect/>
          </a:stretch>
        </p:blipFill>
        <p:spPr>
          <a:xfrm>
            <a:off x="8258792" y="3008111"/>
            <a:ext cx="3139349" cy="2236786"/>
          </a:xfrm>
          <a:prstGeom prst="rect">
            <a:avLst/>
          </a:prstGeom>
          <a:ln>
            <a:solidFill>
              <a:schemeClr val="tx1"/>
            </a:solidFill>
          </a:ln>
        </p:spPr>
      </p:pic>
    </p:spTree>
    <p:extLst>
      <p:ext uri="{BB962C8B-B14F-4D97-AF65-F5344CB8AC3E}">
        <p14:creationId xmlns:p14="http://schemas.microsoft.com/office/powerpoint/2010/main" val="21660898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818</Words>
  <Application>Microsoft Office PowerPoint</Application>
  <PresentationFormat>Panorámica</PresentationFormat>
  <Paragraphs>141</Paragraphs>
  <Slides>17</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17</vt:i4>
      </vt:variant>
    </vt:vector>
  </HeadingPairs>
  <TitlesOfParts>
    <vt:vector size="24" baseType="lpstr">
      <vt:lpstr>Calibri Light</vt:lpstr>
      <vt:lpstr>Arial</vt:lpstr>
      <vt:lpstr>Verdana</vt:lpstr>
      <vt:lpstr>Helvetica Light</vt:lpstr>
      <vt:lpstr>Calibri</vt:lpstr>
      <vt:lpstr>Aptos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Patricio A. Alvarado Gonzalez</dc:creator>
  <cp:lastModifiedBy>Patricio Alvarado González</cp:lastModifiedBy>
  <cp:revision>14</cp:revision>
  <dcterms:created xsi:type="dcterms:W3CDTF">2022-09-08T19:25:06Z</dcterms:created>
  <dcterms:modified xsi:type="dcterms:W3CDTF">2025-03-17T16:48:35Z</dcterms:modified>
</cp:coreProperties>
</file>